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handoutMasterIdLst>
    <p:handoutMasterId r:id="rId12"/>
  </p:handoutMasterIdLst>
  <p:sldIdLst>
    <p:sldId id="318" r:id="rId2"/>
    <p:sldId id="264" r:id="rId3"/>
    <p:sldId id="265" r:id="rId4"/>
    <p:sldId id="263" r:id="rId5"/>
    <p:sldId id="319" r:id="rId6"/>
    <p:sldId id="285" r:id="rId7"/>
    <p:sldId id="286" r:id="rId8"/>
    <p:sldId id="287" r:id="rId9"/>
    <p:sldId id="28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9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330" autoAdjust="0"/>
  </p:normalViewPr>
  <p:slideViewPr>
    <p:cSldViewPr snapToGrid="0">
      <p:cViewPr varScale="1">
        <p:scale>
          <a:sx n="76" d="100"/>
          <a:sy n="76" d="100"/>
        </p:scale>
        <p:origin x="558" y="84"/>
      </p:cViewPr>
      <p:guideLst/>
    </p:cSldViewPr>
  </p:slideViewPr>
  <p:notesTextViewPr>
    <p:cViewPr>
      <p:scale>
        <a:sx n="125" d="100"/>
        <a:sy n="125"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29392D-2823-4755-9239-860172D0DCA1}" type="datetimeFigureOut">
              <a:rPr lang="en-US" smtClean="0"/>
              <a:t>4/12/2019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3E3AF-10E4-4E48-BB54-4297ED760F8A}" type="slidenum">
              <a:rPr lang="en-US" smtClean="0"/>
              <a:t>‹#›</a:t>
            </a:fld>
            <a:endParaRPr lang="en-US"/>
          </a:p>
        </p:txBody>
      </p:sp>
    </p:spTree>
    <p:extLst>
      <p:ext uri="{BB962C8B-B14F-4D97-AF65-F5344CB8AC3E}">
        <p14:creationId xmlns:p14="http://schemas.microsoft.com/office/powerpoint/2010/main" val="291185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F82AC-8E55-4599-B5DC-DE2D1DE15423}"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D91F9-16A4-4367-9C7E-5EB27A20EA6D}" type="slidenum">
              <a:rPr lang="en-US" smtClean="0"/>
              <a:t>‹#›</a:t>
            </a:fld>
            <a:endParaRPr lang="en-US"/>
          </a:p>
        </p:txBody>
      </p:sp>
    </p:spTree>
    <p:extLst>
      <p:ext uri="{BB962C8B-B14F-4D97-AF65-F5344CB8AC3E}">
        <p14:creationId xmlns:p14="http://schemas.microsoft.com/office/powerpoint/2010/main" val="324237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take just</a:t>
            </a:r>
            <a:r>
              <a:rPr lang="en-US" baseline="0" dirty="0" smtClean="0"/>
              <a:t> a minute to look at some common entry issues</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1</a:t>
            </a:fld>
            <a:endParaRPr lang="en-US"/>
          </a:p>
        </p:txBody>
      </p:sp>
    </p:spTree>
    <p:extLst>
      <p:ext uri="{BB962C8B-B14F-4D97-AF65-F5344CB8AC3E}">
        <p14:creationId xmlns:p14="http://schemas.microsoft.com/office/powerpoint/2010/main" val="266149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the DCF license and on the right is the EFSM entry.  In this case, the license doesn’t allow for the</a:t>
            </a:r>
            <a:r>
              <a:rPr lang="en-US" baseline="0" dirty="0" smtClean="0"/>
              <a:t> 24 hour care entered.  The license and hour entry must match of the EFSM entry must be less than the max allowed by license.</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2</a:t>
            </a:fld>
            <a:endParaRPr lang="en-US"/>
          </a:p>
        </p:txBody>
      </p:sp>
    </p:spTree>
    <p:extLst>
      <p:ext uri="{BB962C8B-B14F-4D97-AF65-F5344CB8AC3E}">
        <p14:creationId xmlns:p14="http://schemas.microsoft.com/office/powerpoint/2010/main" val="99597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case, there’s likely a typo on the DCF information.   Saturday 8:00 am should likely be 8:00 pm unless the provider is only open for 90 minutes early on Saturday morning.  This situation would require DCF to make the correction before the profile could be made accurate.</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3</a:t>
            </a:fld>
            <a:endParaRPr lang="en-US"/>
          </a:p>
        </p:txBody>
      </p:sp>
    </p:spTree>
    <p:extLst>
      <p:ext uri="{BB962C8B-B14F-4D97-AF65-F5344CB8AC3E}">
        <p14:creationId xmlns:p14="http://schemas.microsoft.com/office/powerpoint/2010/main" val="171171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provider has no</a:t>
            </a:r>
            <a:r>
              <a:rPr lang="en-US" baseline="0" dirty="0" smtClean="0"/>
              <a:t> rates for 5 year old children and couldn’t be paid for SR or VPK.</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4</a:t>
            </a:fld>
            <a:endParaRPr lang="en-US"/>
          </a:p>
        </p:txBody>
      </p:sp>
    </p:spTree>
    <p:extLst>
      <p:ext uri="{BB962C8B-B14F-4D97-AF65-F5344CB8AC3E}">
        <p14:creationId xmlns:p14="http://schemas.microsoft.com/office/powerpoint/2010/main" val="45209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review, the provider</a:t>
            </a:r>
            <a:r>
              <a:rPr lang="en-US" baseline="0" dirty="0" smtClean="0"/>
              <a:t> profile will have one of these statuses.  The provider needs to monitor and react to those under provider control.  Once Active, the Coalition can initiate the contracting processes for SR and/or VPK.  Contracts cannot be initiated in any other status.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5</a:t>
            </a:fld>
            <a:endParaRPr lang="en-US"/>
          </a:p>
        </p:txBody>
      </p:sp>
    </p:spTree>
    <p:extLst>
      <p:ext uri="{BB962C8B-B14F-4D97-AF65-F5344CB8AC3E}">
        <p14:creationId xmlns:p14="http://schemas.microsoft.com/office/powerpoint/2010/main" val="273213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6</a:t>
            </a:fld>
            <a:endParaRPr lang="en-US"/>
          </a:p>
        </p:txBody>
      </p:sp>
    </p:spTree>
    <p:extLst>
      <p:ext uri="{BB962C8B-B14F-4D97-AF65-F5344CB8AC3E}">
        <p14:creationId xmlns:p14="http://schemas.microsoft.com/office/powerpoint/2010/main" val="229338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7</a:t>
            </a:fld>
            <a:endParaRPr lang="en-US"/>
          </a:p>
        </p:txBody>
      </p:sp>
    </p:spTree>
    <p:extLst>
      <p:ext uri="{BB962C8B-B14F-4D97-AF65-F5344CB8AC3E}">
        <p14:creationId xmlns:p14="http://schemas.microsoft.com/office/powerpoint/2010/main" val="392165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8</a:t>
            </a:fld>
            <a:endParaRPr lang="en-US"/>
          </a:p>
        </p:txBody>
      </p:sp>
    </p:spTree>
    <p:extLst>
      <p:ext uri="{BB962C8B-B14F-4D97-AF65-F5344CB8AC3E}">
        <p14:creationId xmlns:p14="http://schemas.microsoft.com/office/powerpoint/2010/main" val="156010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9</a:t>
            </a:fld>
            <a:endParaRPr lang="en-US"/>
          </a:p>
        </p:txBody>
      </p:sp>
    </p:spTree>
    <p:extLst>
      <p:ext uri="{BB962C8B-B14F-4D97-AF65-F5344CB8AC3E}">
        <p14:creationId xmlns:p14="http://schemas.microsoft.com/office/powerpoint/2010/main" val="370046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A1E9047-13FB-4B0A-BC2A-4E99EE3004C3}"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6351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91486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1225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693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96627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3557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77438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8126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57304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53149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40997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63475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E9047-13FB-4B0A-BC2A-4E99EE3004C3}"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99055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67406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E9047-13FB-4B0A-BC2A-4E99EE3004C3}"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3216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4280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28329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A1E9047-13FB-4B0A-BC2A-4E99EE3004C3}"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78C6C92-7D30-4E9E-B5DF-E58A5159D5F7}" type="slidenum">
              <a:rPr lang="en-US" smtClean="0"/>
              <a:t>‹#›</a:t>
            </a:fld>
            <a:endParaRPr lang="en-US"/>
          </a:p>
        </p:txBody>
      </p:sp>
    </p:spTree>
    <p:extLst>
      <p:ext uri="{BB962C8B-B14F-4D97-AF65-F5344CB8AC3E}">
        <p14:creationId xmlns:p14="http://schemas.microsoft.com/office/powerpoint/2010/main" val="192455120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A Look at Common Issues</a:t>
            </a:r>
            <a:endParaRPr lang="en-US" dirty="0"/>
          </a:p>
        </p:txBody>
      </p:sp>
      <p:pic>
        <p:nvPicPr>
          <p:cNvPr id="4" name="Picture 3" descr="Meter la pata: la alternativa al perfeccionism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383" y="1466435"/>
            <a:ext cx="3810000" cy="253365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94759257"/>
      </p:ext>
    </p:extLst>
  </p:cSld>
  <p:clrMapOvr>
    <a:masterClrMapping/>
  </p:clrMapOvr>
  <mc:AlternateContent xmlns:mc="http://schemas.openxmlformats.org/markup-compatibility/2006" xmlns:p14="http://schemas.microsoft.com/office/powerpoint/2010/main">
    <mc:Choice Requires="p14">
      <p:transition spd="slow" p14:dur="2000" advTm="6355"/>
    </mc:Choice>
    <mc:Fallback xmlns="">
      <p:transition spd="slow" advTm="63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5"/>
          <a:stretch>
            <a:fillRect/>
          </a:stretch>
        </p:blipFill>
        <p:spPr>
          <a:xfrm>
            <a:off x="3526971" y="2230755"/>
            <a:ext cx="8055429" cy="3708538"/>
          </a:xfrm>
          <a:prstGeom prst="rect">
            <a:avLst/>
          </a:prstGeom>
        </p:spPr>
      </p:pic>
      <p:pic>
        <p:nvPicPr>
          <p:cNvPr id="5" name="Picture 4"/>
          <p:cNvPicPr/>
          <p:nvPr/>
        </p:nvPicPr>
        <p:blipFill>
          <a:blip r:embed="rId6">
            <a:extLst>
              <a:ext uri="{28A0092B-C50C-407E-A947-70E740481C1C}">
                <a14:useLocalDpi xmlns:a14="http://schemas.microsoft.com/office/drawing/2010/main" val="0"/>
              </a:ext>
            </a:extLst>
          </a:blip>
          <a:stretch>
            <a:fillRect/>
          </a:stretch>
        </p:blipFill>
        <p:spPr>
          <a:xfrm>
            <a:off x="828674" y="3744687"/>
            <a:ext cx="6964586" cy="2194606"/>
          </a:xfrm>
          <a:prstGeom prst="rect">
            <a:avLst/>
          </a:prstGeom>
        </p:spPr>
      </p:pic>
      <p:pic>
        <p:nvPicPr>
          <p:cNvPr id="8" name="Picture 7" descr="“Estudiar sistemas”: cinco largos consejos | Coloquio.c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1647500"/>
            <a:ext cx="2307771" cy="2097187"/>
          </a:xfrm>
          <a:prstGeom prst="rect">
            <a:avLst/>
          </a:prstGeom>
        </p:spPr>
      </p:pic>
      <p:sp>
        <p:nvSpPr>
          <p:cNvPr id="9" name="Rounded Rectangle 8"/>
          <p:cNvSpPr/>
          <p:nvPr/>
        </p:nvSpPr>
        <p:spPr>
          <a:xfrm>
            <a:off x="3526971" y="2975492"/>
            <a:ext cx="4901412" cy="1124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License doesn’t allow 24 hour care</a:t>
            </a:r>
            <a:endParaRPr lang="en-US" sz="2400" dirty="0"/>
          </a:p>
        </p:txBody>
      </p:sp>
      <p:sp>
        <p:nvSpPr>
          <p:cNvPr id="11" name="Title 1"/>
          <p:cNvSpPr txBox="1">
            <a:spLocks/>
          </p:cNvSpPr>
          <p:nvPr/>
        </p:nvSpPr>
        <p:spPr bwMode="auto">
          <a:xfrm>
            <a:off x="838200" y="365126"/>
            <a:ext cx="10515600" cy="6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l" defTabSz="914400" rtl="0" eaLnBrk="1" fontAlgn="base" latinLnBrk="0" hangingPunct="1">
              <a:lnSpc>
                <a:spcPct val="90000"/>
              </a:lnSpc>
              <a:spcBef>
                <a:spcPct val="0"/>
              </a:spcBef>
              <a:spcAft>
                <a:spcPct val="0"/>
              </a:spcAft>
              <a:buNone/>
              <a:defRPr sz="4200" b="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a:lstStyle>
          <a:p>
            <a:r>
              <a:rPr lang="en-US" kern="0" dirty="0" smtClean="0"/>
              <a:t>EFSM Provider Profiles</a:t>
            </a:r>
            <a:endParaRPr lang="en-US" kern="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38034536"/>
      </p:ext>
    </p:extLst>
  </p:cSld>
  <p:clrMapOvr>
    <a:masterClrMapping/>
  </p:clrMapOvr>
  <mc:AlternateContent xmlns:mc="http://schemas.openxmlformats.org/markup-compatibility/2006" xmlns:p14="http://schemas.microsoft.com/office/powerpoint/2010/main">
    <mc:Choice Requires="p14">
      <p:transition spd="slow" p14:dur="2000" advTm="28458"/>
    </mc:Choice>
    <mc:Fallback xmlns="">
      <p:transition spd="slow" advTm="28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5"/>
          <a:srcRect t="51807" b="2659"/>
          <a:stretch/>
        </p:blipFill>
        <p:spPr>
          <a:xfrm>
            <a:off x="609600" y="1553027"/>
            <a:ext cx="10435771" cy="3976916"/>
          </a:xfrm>
          <a:prstGeom prst="rect">
            <a:avLst/>
          </a:prstGeom>
        </p:spPr>
      </p:pic>
      <p:sp>
        <p:nvSpPr>
          <p:cNvPr id="5" name="Oval 4"/>
          <p:cNvSpPr/>
          <p:nvPr/>
        </p:nvSpPr>
        <p:spPr>
          <a:xfrm>
            <a:off x="9100457" y="5109029"/>
            <a:ext cx="435429" cy="391885"/>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90972" y="5109029"/>
            <a:ext cx="435429" cy="391885"/>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6"/>
          <p:cNvSpPr/>
          <p:nvPr/>
        </p:nvSpPr>
        <p:spPr>
          <a:xfrm>
            <a:off x="9811657" y="2728686"/>
            <a:ext cx="2017486" cy="1219200"/>
          </a:xfrm>
          <a:prstGeom prst="borderCallout1">
            <a:avLst>
              <a:gd name="adj1" fmla="val 18750"/>
              <a:gd name="adj2" fmla="val -8333"/>
              <a:gd name="adj3" fmla="val 191071"/>
              <a:gd name="adj4" fmla="val -22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Open for 90 minutes on Saturday morning?</a:t>
            </a:r>
            <a:endParaRPr lang="en-US" dirty="0"/>
          </a:p>
        </p:txBody>
      </p:sp>
      <p:pic>
        <p:nvPicPr>
          <p:cNvPr id="9" name="Picture 8"/>
          <p:cNvPicPr/>
          <p:nvPr/>
        </p:nvPicPr>
        <p:blipFill rotWithShape="1">
          <a:blip r:embed="rId6"/>
          <a:srcRect l="64203" b="4341"/>
          <a:stretch/>
        </p:blipFill>
        <p:spPr>
          <a:xfrm>
            <a:off x="609600" y="1232988"/>
            <a:ext cx="2144486" cy="3367587"/>
          </a:xfrm>
          <a:prstGeom prst="rect">
            <a:avLst/>
          </a:prstGeom>
          <a:ln>
            <a:solidFill>
              <a:srgbClr val="002060"/>
            </a:solidFill>
          </a:ln>
        </p:spPr>
      </p:pic>
      <p:pic>
        <p:nvPicPr>
          <p:cNvPr id="10" name="Picture 9" descr="“Estudiar sistemas”: cinco largos consejos | Coloquio.c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8171" y="988820"/>
            <a:ext cx="2046514" cy="1859770"/>
          </a:xfrm>
          <a:prstGeom prst="rect">
            <a:avLst/>
          </a:prstGeom>
        </p:spPr>
      </p:pic>
      <p:sp>
        <p:nvSpPr>
          <p:cNvPr id="2" name="Rounded Rectangle 1"/>
          <p:cNvSpPr/>
          <p:nvPr/>
        </p:nvSpPr>
        <p:spPr>
          <a:xfrm>
            <a:off x="9811657" y="4626591"/>
            <a:ext cx="2133600" cy="13784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300" dirty="0" smtClean="0"/>
              <a:t>Follow up with DCF to correct information</a:t>
            </a:r>
            <a:endParaRPr lang="en-US" sz="2300" dirty="0"/>
          </a:p>
        </p:txBody>
      </p:sp>
      <p:sp>
        <p:nvSpPr>
          <p:cNvPr id="3" name="Rectangle 2"/>
          <p:cNvSpPr/>
          <p:nvPr/>
        </p:nvSpPr>
        <p:spPr>
          <a:xfrm>
            <a:off x="842962" y="5632492"/>
            <a:ext cx="8692923" cy="77209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smtClean="0">
                <a:solidFill>
                  <a:schemeClr val="bg1"/>
                </a:solidFill>
              </a:rPr>
              <a:t>Mismatch of EFSM hours and DCF information</a:t>
            </a:r>
            <a:endParaRPr lang="en-US" sz="2800" dirty="0">
              <a:solidFill>
                <a:schemeClr val="bg1"/>
              </a:solidFill>
            </a:endParaRPr>
          </a:p>
        </p:txBody>
      </p:sp>
      <p:sp>
        <p:nvSpPr>
          <p:cNvPr id="12" name="Title 1"/>
          <p:cNvSpPr txBox="1">
            <a:spLocks/>
          </p:cNvSpPr>
          <p:nvPr/>
        </p:nvSpPr>
        <p:spPr bwMode="auto">
          <a:xfrm>
            <a:off x="838200" y="365126"/>
            <a:ext cx="10515600" cy="6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l" defTabSz="914400" rtl="0" eaLnBrk="1" fontAlgn="base" latinLnBrk="0" hangingPunct="1">
              <a:lnSpc>
                <a:spcPct val="90000"/>
              </a:lnSpc>
              <a:spcBef>
                <a:spcPct val="0"/>
              </a:spcBef>
              <a:spcAft>
                <a:spcPct val="0"/>
              </a:spcAft>
              <a:buNone/>
              <a:defRPr sz="4200" b="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a:lstStyle>
          <a:p>
            <a:r>
              <a:rPr lang="en-US" kern="0" dirty="0" smtClean="0"/>
              <a:t>EFSM Provider Profiles</a:t>
            </a:r>
            <a:endParaRPr lang="en-US" kern="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14876867"/>
      </p:ext>
    </p:extLst>
  </p:cSld>
  <p:clrMapOvr>
    <a:masterClrMapping/>
  </p:clrMapOvr>
  <mc:AlternateContent xmlns:mc="http://schemas.openxmlformats.org/markup-compatibility/2006" xmlns:p14="http://schemas.microsoft.com/office/powerpoint/2010/main">
    <mc:Choice Requires="p14">
      <p:transition spd="slow" p14:dur="2000" advTm="27584"/>
    </mc:Choice>
    <mc:Fallback xmlns="">
      <p:transition spd="slow" advTm="27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5"/>
          <a:stretch>
            <a:fillRect/>
          </a:stretch>
        </p:blipFill>
        <p:spPr>
          <a:xfrm>
            <a:off x="497113" y="1490209"/>
            <a:ext cx="7180943" cy="4170361"/>
          </a:xfrm>
          <a:prstGeom prst="rect">
            <a:avLst/>
          </a:prstGeom>
        </p:spPr>
      </p:pic>
      <p:sp>
        <p:nvSpPr>
          <p:cNvPr id="6" name="Oval 5"/>
          <p:cNvSpPr/>
          <p:nvPr/>
        </p:nvSpPr>
        <p:spPr>
          <a:xfrm>
            <a:off x="6313714" y="1886857"/>
            <a:ext cx="1233715" cy="3773713"/>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6"/>
          <p:cNvSpPr/>
          <p:nvPr/>
        </p:nvSpPr>
        <p:spPr>
          <a:xfrm>
            <a:off x="8084458" y="2914990"/>
            <a:ext cx="3309255" cy="1773124"/>
          </a:xfrm>
          <a:prstGeom prst="borderCallout1">
            <a:avLst>
              <a:gd name="adj1" fmla="val 58860"/>
              <a:gd name="adj2" fmla="val -3070"/>
              <a:gd name="adj3" fmla="val 78939"/>
              <a:gd name="adj4" fmla="val -25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Provider can’t be paid for 5 year old children not in school. Impacts SR and VPK.</a:t>
            </a:r>
            <a:endParaRPr lang="en-US" dirty="0"/>
          </a:p>
        </p:txBody>
      </p:sp>
      <p:sp>
        <p:nvSpPr>
          <p:cNvPr id="8" name="Right Bracket 7"/>
          <p:cNvSpPr/>
          <p:nvPr/>
        </p:nvSpPr>
        <p:spPr>
          <a:xfrm>
            <a:off x="7068457" y="4223657"/>
            <a:ext cx="130629" cy="1074057"/>
          </a:xfrm>
          <a:prstGeom prst="rightBracket">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descr="“Estudiar sistemas”: cinco largos consejos | Coloquio.c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2575" y="1154007"/>
            <a:ext cx="2307771" cy="2097187"/>
          </a:xfrm>
          <a:prstGeom prst="rect">
            <a:avLst/>
          </a:prstGeom>
        </p:spPr>
      </p:pic>
      <p:sp>
        <p:nvSpPr>
          <p:cNvPr id="10" name="Title 1"/>
          <p:cNvSpPr txBox="1">
            <a:spLocks/>
          </p:cNvSpPr>
          <p:nvPr/>
        </p:nvSpPr>
        <p:spPr bwMode="auto">
          <a:xfrm>
            <a:off x="838200" y="365126"/>
            <a:ext cx="10515600" cy="6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l" defTabSz="914400" rtl="0" eaLnBrk="1" fontAlgn="base" latinLnBrk="0" hangingPunct="1">
              <a:lnSpc>
                <a:spcPct val="90000"/>
              </a:lnSpc>
              <a:spcBef>
                <a:spcPct val="0"/>
              </a:spcBef>
              <a:spcAft>
                <a:spcPct val="0"/>
              </a:spcAft>
              <a:buNone/>
              <a:defRPr sz="4200" b="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a:lstStyle>
          <a:p>
            <a:r>
              <a:rPr lang="en-US" kern="0" dirty="0" smtClean="0"/>
              <a:t>EFSM Provider Profiles</a:t>
            </a:r>
            <a:endParaRPr lang="en-US" kern="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69729301"/>
      </p:ext>
    </p:extLst>
  </p:cSld>
  <p:clrMapOvr>
    <a:masterClrMapping/>
  </p:clrMapOvr>
  <mc:AlternateContent xmlns:mc="http://schemas.openxmlformats.org/markup-compatibility/2006" xmlns:p14="http://schemas.microsoft.com/office/powerpoint/2010/main">
    <mc:Choice Requires="p14">
      <p:transition spd="slow" p14:dur="2000" advTm="12118"/>
    </mc:Choice>
    <mc:Fallback xmlns="">
      <p:transition spd="slow" advTm="12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1" y="3866381"/>
            <a:ext cx="10830339" cy="77525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3006617"/>
            <a:ext cx="10830339" cy="77525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 name="Rectangle 7"/>
          <p:cNvSpPr/>
          <p:nvPr/>
        </p:nvSpPr>
        <p:spPr>
          <a:xfrm>
            <a:off x="838200" y="4726145"/>
            <a:ext cx="10830339" cy="775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1" y="2146853"/>
            <a:ext cx="10830339" cy="775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Review</a:t>
            </a:r>
            <a:endParaRPr lang="en-US" dirty="0"/>
          </a:p>
        </p:txBody>
      </p:sp>
      <p:sp>
        <p:nvSpPr>
          <p:cNvPr id="4" name="TextBox 3"/>
          <p:cNvSpPr txBox="1"/>
          <p:nvPr/>
        </p:nvSpPr>
        <p:spPr>
          <a:xfrm>
            <a:off x="838200" y="1690688"/>
            <a:ext cx="6755296" cy="4955203"/>
          </a:xfrm>
          <a:prstGeom prst="rect">
            <a:avLst/>
          </a:prstGeom>
          <a:noFill/>
        </p:spPr>
        <p:txBody>
          <a:bodyPr wrap="square" rtlCol="0">
            <a:spAutoFit/>
          </a:bodyPr>
          <a:lstStyle/>
          <a:p>
            <a:r>
              <a:rPr lang="en-US" sz="2800" dirty="0" smtClean="0"/>
              <a:t>The Profile will have one of these statuses:</a:t>
            </a:r>
          </a:p>
          <a:p>
            <a:pPr marL="285750" indent="-285750">
              <a:buFont typeface="Arial" panose="020B0604020202020204" pitchFamily="34" charset="0"/>
              <a:buChar char="•"/>
            </a:pPr>
            <a:r>
              <a:rPr lang="en-US" sz="2800" dirty="0" smtClean="0"/>
              <a:t>Incomplete</a:t>
            </a:r>
          </a:p>
          <a:p>
            <a:pPr marL="285750" indent="-285750">
              <a:buFont typeface="Arial" panose="020B0604020202020204" pitchFamily="34" charset="0"/>
              <a:buChar char="•"/>
            </a:pPr>
            <a:r>
              <a:rPr lang="en-US" sz="2800" dirty="0" smtClean="0"/>
              <a:t>Request Assistance</a:t>
            </a:r>
          </a:p>
          <a:p>
            <a:pPr marL="285750" indent="-285750">
              <a:buFont typeface="Arial" panose="020B0604020202020204" pitchFamily="34" charset="0"/>
              <a:buChar char="•"/>
            </a:pPr>
            <a:r>
              <a:rPr lang="en-US" sz="2800" dirty="0" smtClean="0"/>
              <a:t>Submitted</a:t>
            </a:r>
          </a:p>
          <a:p>
            <a:pPr marL="285750" indent="-285750">
              <a:buFont typeface="Arial" panose="020B0604020202020204" pitchFamily="34" charset="0"/>
              <a:buChar char="•"/>
            </a:pPr>
            <a:r>
              <a:rPr lang="en-US" sz="2800" dirty="0" smtClean="0"/>
              <a:t>Coalition Reviewing</a:t>
            </a:r>
          </a:p>
          <a:p>
            <a:pPr marL="285750" indent="-285750">
              <a:buFont typeface="Arial" panose="020B0604020202020204" pitchFamily="34" charset="0"/>
              <a:buChar char="•"/>
            </a:pPr>
            <a:r>
              <a:rPr lang="en-US" sz="2800" dirty="0" smtClean="0"/>
              <a:t>Active</a:t>
            </a:r>
          </a:p>
          <a:p>
            <a:pPr marL="285750" indent="-285750">
              <a:buFont typeface="Arial" panose="020B0604020202020204" pitchFamily="34" charset="0"/>
              <a:buChar char="•"/>
            </a:pPr>
            <a:r>
              <a:rPr lang="en-US" sz="2800" dirty="0" smtClean="0"/>
              <a:t>Inactive</a:t>
            </a:r>
          </a:p>
          <a:p>
            <a:pPr marL="285750" indent="-285750">
              <a:buFont typeface="Arial" panose="020B0604020202020204" pitchFamily="34" charset="0"/>
              <a:buChar char="•"/>
            </a:pPr>
            <a:r>
              <a:rPr lang="en-US" sz="2800" dirty="0" smtClean="0"/>
              <a:t>Rejected</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9" name="TextBox 8"/>
          <p:cNvSpPr txBox="1"/>
          <p:nvPr/>
        </p:nvSpPr>
        <p:spPr>
          <a:xfrm>
            <a:off x="5903843" y="2282507"/>
            <a:ext cx="5449957" cy="523220"/>
          </a:xfrm>
          <a:prstGeom prst="rect">
            <a:avLst/>
          </a:prstGeom>
          <a:noFill/>
        </p:spPr>
        <p:txBody>
          <a:bodyPr wrap="square" rtlCol="0">
            <a:spAutoFit/>
          </a:bodyPr>
          <a:lstStyle/>
          <a:p>
            <a:pPr algn="r"/>
            <a:r>
              <a:rPr lang="en-US" sz="2800" dirty="0" smtClean="0"/>
              <a:t>Provider Control</a:t>
            </a:r>
            <a:endParaRPr lang="en-US" sz="2800" dirty="0"/>
          </a:p>
        </p:txBody>
      </p:sp>
      <p:sp>
        <p:nvSpPr>
          <p:cNvPr id="10" name="TextBox 9"/>
          <p:cNvSpPr txBox="1"/>
          <p:nvPr/>
        </p:nvSpPr>
        <p:spPr>
          <a:xfrm>
            <a:off x="5903844" y="3072638"/>
            <a:ext cx="5449957" cy="523220"/>
          </a:xfrm>
          <a:prstGeom prst="rect">
            <a:avLst/>
          </a:prstGeom>
          <a:noFill/>
        </p:spPr>
        <p:txBody>
          <a:bodyPr wrap="square" rtlCol="0">
            <a:spAutoFit/>
          </a:bodyPr>
          <a:lstStyle/>
          <a:p>
            <a:pPr algn="r"/>
            <a:r>
              <a:rPr lang="en-US" sz="2800" dirty="0" smtClean="0"/>
              <a:t>Coalition Control</a:t>
            </a:r>
            <a:endParaRPr lang="en-US" sz="2800" dirty="0"/>
          </a:p>
        </p:txBody>
      </p:sp>
      <p:sp>
        <p:nvSpPr>
          <p:cNvPr id="11" name="TextBox 10"/>
          <p:cNvSpPr txBox="1"/>
          <p:nvPr/>
        </p:nvSpPr>
        <p:spPr>
          <a:xfrm>
            <a:off x="5903843" y="4008420"/>
            <a:ext cx="5449957" cy="523220"/>
          </a:xfrm>
          <a:prstGeom prst="rect">
            <a:avLst/>
          </a:prstGeom>
          <a:noFill/>
        </p:spPr>
        <p:txBody>
          <a:bodyPr wrap="square" rtlCol="0">
            <a:spAutoFit/>
          </a:bodyPr>
          <a:lstStyle/>
          <a:p>
            <a:pPr algn="r"/>
            <a:r>
              <a:rPr lang="en-US" sz="2800" dirty="0" smtClean="0"/>
              <a:t>Static Until Changed</a:t>
            </a:r>
            <a:endParaRPr lang="en-US" sz="2800" dirty="0"/>
          </a:p>
        </p:txBody>
      </p:sp>
      <p:sp>
        <p:nvSpPr>
          <p:cNvPr id="12" name="TextBox 11"/>
          <p:cNvSpPr txBox="1"/>
          <p:nvPr/>
        </p:nvSpPr>
        <p:spPr>
          <a:xfrm>
            <a:off x="5903843" y="4783672"/>
            <a:ext cx="5449957" cy="523220"/>
          </a:xfrm>
          <a:prstGeom prst="rect">
            <a:avLst/>
          </a:prstGeom>
          <a:noFill/>
        </p:spPr>
        <p:txBody>
          <a:bodyPr wrap="square" rtlCol="0">
            <a:spAutoFit/>
          </a:bodyPr>
          <a:lstStyle/>
          <a:p>
            <a:pPr algn="r"/>
            <a:r>
              <a:rPr lang="en-US" sz="2800" dirty="0" smtClean="0"/>
              <a:t>Provider Control</a:t>
            </a:r>
            <a:endParaRPr lang="en-US" sz="28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48608781"/>
      </p:ext>
    </p:extLst>
  </p:cSld>
  <p:clrMapOvr>
    <a:masterClrMapping/>
  </p:clrMapOvr>
  <mc:AlternateContent xmlns:mc="http://schemas.openxmlformats.org/markup-compatibility/2006" xmlns:p14="http://schemas.microsoft.com/office/powerpoint/2010/main">
    <mc:Choice Requires="p14">
      <p:transition spd="slow" p14:dur="2000" advTm="27922"/>
    </mc:Choice>
    <mc:Fallback xmlns="">
      <p:transition spd="slow" advTm="27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Provider Profile Status Definitions </a:t>
            </a:r>
          </a:p>
          <a:p>
            <a:r>
              <a:rPr lang="en-US" sz="3200" dirty="0"/>
              <a:t>Incomplete </a:t>
            </a:r>
          </a:p>
          <a:p>
            <a:pPr lvl="1"/>
            <a:r>
              <a:rPr lang="en-US" sz="2800" dirty="0"/>
              <a:t>The profile is not complete. The provider has to complete the required fields, certify, sign and submit the profile. </a:t>
            </a:r>
          </a:p>
          <a:p>
            <a:pPr lvl="1"/>
            <a:r>
              <a:rPr lang="en-US" sz="2800" dirty="0"/>
              <a:t>Coalitions cannot change the status of an </a:t>
            </a:r>
            <a:r>
              <a:rPr lang="en-US" sz="2800" b="1" dirty="0"/>
              <a:t>Incomplete </a:t>
            </a:r>
            <a:r>
              <a:rPr lang="en-US" sz="2800" dirty="0"/>
              <a:t>profile; however, coalition users have read-only access to assist the provider in completing the profile. </a:t>
            </a:r>
          </a:p>
          <a:p>
            <a:r>
              <a:rPr lang="en-US" sz="3200" dirty="0"/>
              <a:t>Request Assistance </a:t>
            </a:r>
          </a:p>
          <a:p>
            <a:pPr lvl="1"/>
            <a:r>
              <a:rPr lang="en-US" sz="2800" dirty="0"/>
              <a:t>The provider needs help to finish or edit the profile. </a:t>
            </a:r>
          </a:p>
        </p:txBody>
      </p:sp>
      <p:sp>
        <p:nvSpPr>
          <p:cNvPr id="5" name="Title 1"/>
          <p:cNvSpPr txBox="1">
            <a:spLocks/>
          </p:cNvSpPr>
          <p:nvPr/>
        </p:nvSpPr>
        <p:spPr bwMode="auto">
          <a:xfrm>
            <a:off x="838200" y="365126"/>
            <a:ext cx="10515600" cy="6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l" defTabSz="914400" rtl="0" eaLnBrk="1" fontAlgn="base" latinLnBrk="0" hangingPunct="1">
              <a:lnSpc>
                <a:spcPct val="90000"/>
              </a:lnSpc>
              <a:spcBef>
                <a:spcPct val="0"/>
              </a:spcBef>
              <a:spcAft>
                <a:spcPct val="0"/>
              </a:spcAft>
              <a:buNone/>
              <a:defRPr sz="4200" b="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a:lstStyle>
          <a:p>
            <a:r>
              <a:rPr lang="en-US" kern="0" dirty="0" smtClean="0"/>
              <a:t>EFSM Provider Profiles</a:t>
            </a:r>
            <a:endParaRPr lang="en-US" kern="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056961"/>
      </p:ext>
    </p:extLst>
  </p:cSld>
  <p:clrMapOvr>
    <a:masterClrMapping/>
  </p:clrMapOvr>
  <mc:AlternateContent xmlns:mc="http://schemas.openxmlformats.org/markup-compatibility/2006" xmlns:p14="http://schemas.microsoft.com/office/powerpoint/2010/main">
    <mc:Choice Requires="p14">
      <p:transition spd="slow" p14:dur="2000" advTm="40918"/>
    </mc:Choice>
    <mc:Fallback xmlns="">
      <p:transition spd="slow" advTm="409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Submitted </a:t>
            </a:r>
          </a:p>
          <a:p>
            <a:pPr lvl="1"/>
            <a:r>
              <a:rPr lang="en-US" sz="2800" dirty="0"/>
              <a:t>The profile has been completed and submitted by the provider for coalition review. The profile is not editable by the provider while in </a:t>
            </a:r>
            <a:r>
              <a:rPr lang="en-US" sz="2800" b="1" dirty="0"/>
              <a:t>Submitted </a:t>
            </a:r>
            <a:r>
              <a:rPr lang="en-US" sz="2800" dirty="0"/>
              <a:t>status. </a:t>
            </a:r>
          </a:p>
          <a:p>
            <a:r>
              <a:rPr lang="en-US" sz="3200" dirty="0"/>
              <a:t>Coalition Reviewing </a:t>
            </a:r>
          </a:p>
          <a:p>
            <a:pPr lvl="1"/>
            <a:r>
              <a:rPr lang="en-US" sz="2800" dirty="0"/>
              <a:t>Providers can't edit in this </a:t>
            </a:r>
            <a:r>
              <a:rPr lang="en-US" sz="2800" dirty="0" smtClean="0"/>
              <a:t>status. </a:t>
            </a:r>
            <a:endParaRPr lang="en-US" sz="2800" dirty="0"/>
          </a:p>
          <a:p>
            <a:endParaRPr lang="en-US" sz="3200" dirty="0"/>
          </a:p>
        </p:txBody>
      </p:sp>
      <p:sp>
        <p:nvSpPr>
          <p:cNvPr id="5" name="Title 1"/>
          <p:cNvSpPr txBox="1">
            <a:spLocks/>
          </p:cNvSpPr>
          <p:nvPr/>
        </p:nvSpPr>
        <p:spPr bwMode="auto">
          <a:xfrm>
            <a:off x="838200" y="365126"/>
            <a:ext cx="10515600" cy="6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l" defTabSz="914400" rtl="0" eaLnBrk="1" fontAlgn="base" latinLnBrk="0" hangingPunct="1">
              <a:lnSpc>
                <a:spcPct val="90000"/>
              </a:lnSpc>
              <a:spcBef>
                <a:spcPct val="0"/>
              </a:spcBef>
              <a:spcAft>
                <a:spcPct val="0"/>
              </a:spcAft>
              <a:buNone/>
              <a:defRPr sz="4200" b="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a:lstStyle>
          <a:p>
            <a:r>
              <a:rPr lang="en-US" kern="0" dirty="0" smtClean="0"/>
              <a:t>EFSM Provider Profiles</a:t>
            </a:r>
            <a:endParaRPr lang="en-US" kern="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03608158"/>
      </p:ext>
    </p:extLst>
  </p:cSld>
  <p:clrMapOvr>
    <a:masterClrMapping/>
  </p:clrMapOvr>
  <mc:AlternateContent xmlns:mc="http://schemas.openxmlformats.org/markup-compatibility/2006" xmlns:p14="http://schemas.microsoft.com/office/powerpoint/2010/main">
    <mc:Choice Requires="p14">
      <p:transition spd="slow" p14:dur="2000" advTm="24954"/>
    </mc:Choice>
    <mc:Fallback xmlns="">
      <p:transition spd="slow" advTm="24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Active </a:t>
            </a:r>
          </a:p>
          <a:p>
            <a:pPr lvl="1"/>
            <a:r>
              <a:rPr lang="en-US" sz="2800" dirty="0"/>
              <a:t>The coalition has reviewed the profile and supporting document(s) and determined that the provider is eligible to receive funding. </a:t>
            </a:r>
          </a:p>
          <a:p>
            <a:r>
              <a:rPr lang="en-US" sz="3200" dirty="0"/>
              <a:t>Inactive </a:t>
            </a:r>
          </a:p>
          <a:p>
            <a:pPr lvl="1"/>
            <a:r>
              <a:rPr lang="en-US" sz="2800" dirty="0"/>
              <a:t>The profile is no longer active or is no longer receiving funding. </a:t>
            </a:r>
          </a:p>
          <a:p>
            <a:endParaRPr lang="en-US" dirty="0"/>
          </a:p>
        </p:txBody>
      </p:sp>
      <p:sp>
        <p:nvSpPr>
          <p:cNvPr id="5" name="Title 1"/>
          <p:cNvSpPr txBox="1">
            <a:spLocks/>
          </p:cNvSpPr>
          <p:nvPr/>
        </p:nvSpPr>
        <p:spPr bwMode="auto">
          <a:xfrm>
            <a:off x="838200" y="365126"/>
            <a:ext cx="10515600" cy="6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l" defTabSz="914400" rtl="0" eaLnBrk="1" fontAlgn="base" latinLnBrk="0" hangingPunct="1">
              <a:lnSpc>
                <a:spcPct val="90000"/>
              </a:lnSpc>
              <a:spcBef>
                <a:spcPct val="0"/>
              </a:spcBef>
              <a:spcAft>
                <a:spcPct val="0"/>
              </a:spcAft>
              <a:buNone/>
              <a:defRPr sz="4200" b="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a:lstStyle>
          <a:p>
            <a:r>
              <a:rPr lang="en-US" kern="0" dirty="0" smtClean="0"/>
              <a:t>EFSM Provider Profiles</a:t>
            </a:r>
            <a:endParaRPr lang="en-US" kern="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49004953"/>
      </p:ext>
    </p:extLst>
  </p:cSld>
  <p:clrMapOvr>
    <a:masterClrMapping/>
  </p:clrMapOvr>
  <mc:AlternateContent xmlns:mc="http://schemas.openxmlformats.org/markup-compatibility/2006" xmlns:p14="http://schemas.microsoft.com/office/powerpoint/2010/main">
    <mc:Choice Requires="p14">
      <p:transition spd="slow" p14:dur="2000" advTm="22014"/>
    </mc:Choice>
    <mc:Fallback xmlns="">
      <p:transition spd="slow" advTm="22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Rejected </a:t>
            </a:r>
          </a:p>
          <a:p>
            <a:pPr lvl="1"/>
            <a:r>
              <a:rPr lang="en-US" sz="2800" dirty="0"/>
              <a:t>The profile is missing information that is necessary to make a decision regarding eligibility to receive funding. </a:t>
            </a:r>
          </a:p>
          <a:p>
            <a:pPr lvl="1"/>
            <a:r>
              <a:rPr lang="en-US" sz="2800" b="1" dirty="0"/>
              <a:t>Rejected </a:t>
            </a:r>
            <a:r>
              <a:rPr lang="en-US" sz="2800" dirty="0"/>
              <a:t>status is used to return the profile to the provider for edits.</a:t>
            </a:r>
          </a:p>
        </p:txBody>
      </p:sp>
      <p:sp>
        <p:nvSpPr>
          <p:cNvPr id="2" name="Rectangle 1"/>
          <p:cNvSpPr/>
          <p:nvPr/>
        </p:nvSpPr>
        <p:spPr>
          <a:xfrm>
            <a:off x="873457" y="3971499"/>
            <a:ext cx="10413242" cy="1992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EFSM Enhancement:</a:t>
            </a:r>
          </a:p>
          <a:p>
            <a:pPr algn="ctr"/>
            <a:r>
              <a:rPr lang="en-US" sz="2800" dirty="0" smtClean="0"/>
              <a:t>OEL will be adding an </a:t>
            </a:r>
            <a:r>
              <a:rPr lang="en-US" sz="2800" dirty="0" smtClean="0">
                <a:effectLst>
                  <a:outerShdw blurRad="38100" dist="38100" dir="2700000" algn="tl">
                    <a:srgbClr val="000000">
                      <a:alpha val="43137"/>
                    </a:srgbClr>
                  </a:outerShdw>
                </a:effectLst>
              </a:rPr>
              <a:t>Expired</a:t>
            </a:r>
            <a:r>
              <a:rPr lang="en-US" sz="2800" dirty="0" smtClean="0"/>
              <a:t> status to retire prior </a:t>
            </a:r>
          </a:p>
          <a:p>
            <a:pPr algn="ctr"/>
            <a:r>
              <a:rPr lang="en-US" sz="2800" dirty="0" smtClean="0"/>
              <a:t>year Provider Profiles.</a:t>
            </a:r>
            <a:endParaRPr lang="en-US" sz="2800" dirty="0"/>
          </a:p>
        </p:txBody>
      </p:sp>
      <p:sp>
        <p:nvSpPr>
          <p:cNvPr id="6" name="Title 1"/>
          <p:cNvSpPr txBox="1">
            <a:spLocks/>
          </p:cNvSpPr>
          <p:nvPr/>
        </p:nvSpPr>
        <p:spPr bwMode="auto">
          <a:xfrm>
            <a:off x="838200" y="365126"/>
            <a:ext cx="10515600" cy="6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l" defTabSz="914400" rtl="0" eaLnBrk="1" fontAlgn="base" latinLnBrk="0" hangingPunct="1">
              <a:lnSpc>
                <a:spcPct val="90000"/>
              </a:lnSpc>
              <a:spcBef>
                <a:spcPct val="0"/>
              </a:spcBef>
              <a:spcAft>
                <a:spcPct val="0"/>
              </a:spcAft>
              <a:buNone/>
              <a:defRPr sz="4200" b="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a:lstStyle>
          <a:p>
            <a:r>
              <a:rPr lang="en-US" kern="0" dirty="0" smtClean="0"/>
              <a:t>EFSM Provider Profiles</a:t>
            </a:r>
            <a:endParaRPr lang="en-US" kern="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611358"/>
      </p:ext>
    </p:extLst>
  </p:cSld>
  <p:clrMapOvr>
    <a:masterClrMapping/>
  </p:clrMapOvr>
  <mc:AlternateContent xmlns:mc="http://schemas.openxmlformats.org/markup-compatibility/2006" xmlns:p14="http://schemas.microsoft.com/office/powerpoint/2010/main">
    <mc:Choice Requires="p14">
      <p:transition spd="slow" p14:dur="2000" advTm="31789"/>
    </mc:Choice>
    <mc:Fallback xmlns="">
      <p:transition spd="slow" advTm="31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2989</TotalTime>
  <Words>494</Words>
  <Application>Microsoft Office PowerPoint</Application>
  <PresentationFormat>Widescreen</PresentationFormat>
  <Paragraphs>65</Paragraphs>
  <Slides>9</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Corbel</vt:lpstr>
      <vt:lpstr>Depth</vt:lpstr>
      <vt:lpstr>A Look at Common Issues</vt:lpstr>
      <vt:lpstr>PowerPoint Presentation</vt:lpstr>
      <vt:lpstr>PowerPoint Presentation</vt:lpstr>
      <vt:lpstr>PowerPoint Presentation</vt:lpstr>
      <vt:lpstr>Review</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EFSM Provider Profiles</dc:title>
  <dc:creator>Cindy Casuccio</dc:creator>
  <cp:lastModifiedBy>Scott Gunnerson</cp:lastModifiedBy>
  <cp:revision>150</cp:revision>
  <cp:lastPrinted>2019-03-07T17:18:41Z</cp:lastPrinted>
  <dcterms:created xsi:type="dcterms:W3CDTF">2019-03-06T19:15:25Z</dcterms:created>
  <dcterms:modified xsi:type="dcterms:W3CDTF">2019-04-12T16:29:36Z</dcterms:modified>
</cp:coreProperties>
</file>