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
  </p:notesMasterIdLst>
  <p:handoutMasterIdLst>
    <p:handoutMasterId r:id="rId7"/>
  </p:handoutMasterIdLst>
  <p:sldIdLst>
    <p:sldId id="354" r:id="rId2"/>
    <p:sldId id="355" r:id="rId3"/>
    <p:sldId id="356" r:id="rId4"/>
    <p:sldId id="35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9E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330" autoAdjust="0"/>
  </p:normalViewPr>
  <p:slideViewPr>
    <p:cSldViewPr snapToGrid="0">
      <p:cViewPr varScale="1">
        <p:scale>
          <a:sx n="76" d="100"/>
          <a:sy n="76" d="100"/>
        </p:scale>
        <p:origin x="558" y="84"/>
      </p:cViewPr>
      <p:guideLst/>
    </p:cSldViewPr>
  </p:slideViewPr>
  <p:notesTextViewPr>
    <p:cViewPr>
      <p:scale>
        <a:sx n="125" d="100"/>
        <a:sy n="125"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29392D-2823-4755-9239-860172D0DCA1}" type="datetimeFigureOut">
              <a:rPr lang="en-US" smtClean="0"/>
              <a:t>4/12/2019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03E3AF-10E4-4E48-BB54-4297ED760F8A}" type="slidenum">
              <a:rPr lang="en-US" smtClean="0"/>
              <a:t>‹#›</a:t>
            </a:fld>
            <a:endParaRPr lang="en-US"/>
          </a:p>
        </p:txBody>
      </p:sp>
    </p:spTree>
    <p:extLst>
      <p:ext uri="{BB962C8B-B14F-4D97-AF65-F5344CB8AC3E}">
        <p14:creationId xmlns:p14="http://schemas.microsoft.com/office/powerpoint/2010/main" val="2911856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F82AC-8E55-4599-B5DC-DE2D1DE15423}" type="datetimeFigureOut">
              <a:rPr lang="en-US" smtClean="0"/>
              <a:t>4/12/2019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D91F9-16A4-4367-9C7E-5EB27A20EA6D}" type="slidenum">
              <a:rPr lang="en-US" smtClean="0"/>
              <a:t>‹#›</a:t>
            </a:fld>
            <a:endParaRPr lang="en-US"/>
          </a:p>
        </p:txBody>
      </p:sp>
    </p:spTree>
    <p:extLst>
      <p:ext uri="{BB962C8B-B14F-4D97-AF65-F5344CB8AC3E}">
        <p14:creationId xmlns:p14="http://schemas.microsoft.com/office/powerpoint/2010/main" val="324237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you’ve contracted for SR services, you’ve agree to participate</a:t>
            </a:r>
            <a:r>
              <a:rPr lang="en-US" baseline="0" dirty="0" smtClean="0"/>
              <a:t> in the Coalition’s approved child screening program.</a:t>
            </a:r>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1</a:t>
            </a:fld>
            <a:endParaRPr lang="en-US" dirty="0"/>
          </a:p>
        </p:txBody>
      </p:sp>
    </p:spTree>
    <p:extLst>
      <p:ext uri="{BB962C8B-B14F-4D97-AF65-F5344CB8AC3E}">
        <p14:creationId xmlns:p14="http://schemas.microsoft.com/office/powerpoint/2010/main" val="250082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Developmental delays and disabilities often go undetected until a child enters elementary school. Multiple studies have shown that the earlier a delay is recognized and supports offered the better a child has of making substantial improvement. Screening young children is an effective way to gauge developmental progress during a child’s first years of life and to determine any necessary action at a time when it can have its greatest impact. S</a:t>
            </a:r>
            <a:r>
              <a:rPr lang="en-US" dirty="0" smtClean="0"/>
              <a:t>creening can …. Identify children who are developing on schedule, identify children who would benefit from practice or support in specific areas and identify children at risk for developmental delays who should be referred for further evaluation.</a:t>
            </a:r>
          </a:p>
        </p:txBody>
      </p:sp>
      <p:sp>
        <p:nvSpPr>
          <p:cNvPr id="4" name="Slide Number Placeholder 3"/>
          <p:cNvSpPr>
            <a:spLocks noGrp="1"/>
          </p:cNvSpPr>
          <p:nvPr>
            <p:ph type="sldNum" sz="quarter" idx="10"/>
          </p:nvPr>
        </p:nvSpPr>
        <p:spPr/>
        <p:txBody>
          <a:bodyPr/>
          <a:lstStyle/>
          <a:p>
            <a:fld id="{088D91F9-16A4-4367-9C7E-5EB27A20EA6D}" type="slidenum">
              <a:rPr lang="en-US" smtClean="0"/>
              <a:t>2</a:t>
            </a:fld>
            <a:endParaRPr lang="en-US" dirty="0"/>
          </a:p>
        </p:txBody>
      </p:sp>
    </p:spTree>
    <p:extLst>
      <p:ext uri="{BB962C8B-B14F-4D97-AF65-F5344CB8AC3E}">
        <p14:creationId xmlns:p14="http://schemas.microsoft.com/office/powerpoint/2010/main" val="373666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Ages and Stages Questionnaire is the developmental screening tool used for all children ages 1 month through 5 1/2 years who participate in the School Readiness program in Orange County. The ASQ-3 is proven to reliably identify developmental delays in children ages one month to 5½ years.  It screens children for delays in 5 different developmental areas: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communication, gross motor, fine motor, problem solving, and personal-social.  Each questionnaire has approximately 30 questions asking about whether or not a child can perform certain skills.  From start to finish, it takes about 10–15 minutes to complete.  </a:t>
            </a:r>
          </a:p>
          <a:p>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3</a:t>
            </a:fld>
            <a:endParaRPr lang="en-US" dirty="0"/>
          </a:p>
        </p:txBody>
      </p:sp>
    </p:spTree>
    <p:extLst>
      <p:ext uri="{BB962C8B-B14F-4D97-AF65-F5344CB8AC3E}">
        <p14:creationId xmlns:p14="http://schemas.microsoft.com/office/powerpoint/2010/main" val="420318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screenings are required to be entered into an online system, Brooke’s ASQ Online. Training is required</a:t>
            </a:r>
            <a:r>
              <a:rPr lang="en-US" sz="1200" kern="1200" baseline="0" dirty="0" smtClean="0">
                <a:solidFill>
                  <a:schemeClr val="tx1"/>
                </a:solidFill>
                <a:effectLst/>
                <a:latin typeface="+mn-lt"/>
                <a:ea typeface="+mn-ea"/>
                <a:cs typeface="+mn-cs"/>
              </a:rPr>
              <a:t> in order to obtain your username and password for access to your profile and assigned School Readiness children. If you are a new provider, have had teacher/director turnover or if you would just like a refresher, please call the 4C Early Childhood screening team to schedule an appointment</a:t>
            </a:r>
            <a:endParaRPr lang="en-US" dirty="0" smtClean="0"/>
          </a:p>
          <a:p>
            <a:endParaRPr lang="en-US" dirty="0"/>
          </a:p>
        </p:txBody>
      </p:sp>
      <p:sp>
        <p:nvSpPr>
          <p:cNvPr id="4" name="Slide Number Placeholder 3"/>
          <p:cNvSpPr>
            <a:spLocks noGrp="1"/>
          </p:cNvSpPr>
          <p:nvPr>
            <p:ph type="sldNum" sz="quarter" idx="10"/>
          </p:nvPr>
        </p:nvSpPr>
        <p:spPr/>
        <p:txBody>
          <a:bodyPr/>
          <a:lstStyle/>
          <a:p>
            <a:fld id="{088D91F9-16A4-4367-9C7E-5EB27A20EA6D}" type="slidenum">
              <a:rPr lang="en-US" smtClean="0"/>
              <a:t>4</a:t>
            </a:fld>
            <a:endParaRPr lang="en-US" dirty="0"/>
          </a:p>
        </p:txBody>
      </p:sp>
    </p:spTree>
    <p:extLst>
      <p:ext uri="{BB962C8B-B14F-4D97-AF65-F5344CB8AC3E}">
        <p14:creationId xmlns:p14="http://schemas.microsoft.com/office/powerpoint/2010/main" val="253266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A1E9047-13FB-4B0A-BC2A-4E99EE3004C3}"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66351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91486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612254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6936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96627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A1E9047-13FB-4B0A-BC2A-4E99EE3004C3}"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3557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A1E9047-13FB-4B0A-BC2A-4E99EE3004C3}"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77438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8126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57304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53149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1E9047-13FB-4B0A-BC2A-4E99EE3004C3}"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40997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63475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1E9047-13FB-4B0A-BC2A-4E99EE3004C3}"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99055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1E9047-13FB-4B0A-BC2A-4E99EE3004C3}"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367406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E9047-13FB-4B0A-BC2A-4E99EE3004C3}"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263216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42808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1E9047-13FB-4B0A-BC2A-4E99EE3004C3}"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C6C92-7D30-4E9E-B5DF-E58A5159D5F7}" type="slidenum">
              <a:rPr lang="en-US" smtClean="0"/>
              <a:t>‹#›</a:t>
            </a:fld>
            <a:endParaRPr lang="en-US"/>
          </a:p>
        </p:txBody>
      </p:sp>
    </p:spTree>
    <p:extLst>
      <p:ext uri="{BB962C8B-B14F-4D97-AF65-F5344CB8AC3E}">
        <p14:creationId xmlns:p14="http://schemas.microsoft.com/office/powerpoint/2010/main" val="128329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A1E9047-13FB-4B0A-BC2A-4E99EE3004C3}" type="datetimeFigureOut">
              <a:rPr lang="en-US" smtClean="0"/>
              <a:t>4/12/2019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78C6C92-7D30-4E9E-B5DF-E58A5159D5F7}" type="slidenum">
              <a:rPr lang="en-US" smtClean="0"/>
              <a:t>‹#›</a:t>
            </a:fld>
            <a:endParaRPr lang="en-US"/>
          </a:p>
        </p:txBody>
      </p:sp>
    </p:spTree>
    <p:extLst>
      <p:ext uri="{BB962C8B-B14F-4D97-AF65-F5344CB8AC3E}">
        <p14:creationId xmlns:p14="http://schemas.microsoft.com/office/powerpoint/2010/main" val="192455120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Child Screening</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67288166"/>
      </p:ext>
    </p:extLst>
  </p:cSld>
  <p:clrMapOvr>
    <a:masterClrMapping/>
  </p:clrMapOvr>
  <mc:AlternateContent xmlns:mc="http://schemas.openxmlformats.org/markup-compatibility/2006" xmlns:p14="http://schemas.microsoft.com/office/powerpoint/2010/main">
    <mc:Choice Requires="p14">
      <p:transition spd="slow" p14:dur="2000" advTm="12278"/>
    </mc:Choice>
    <mc:Fallback xmlns="">
      <p:transition spd="slow" advTm="12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Screen?</a:t>
            </a:r>
            <a:endParaRPr lang="en-US" dirty="0"/>
          </a:p>
        </p:txBody>
      </p:sp>
      <p:sp>
        <p:nvSpPr>
          <p:cNvPr id="3" name="Content Placeholder 2"/>
          <p:cNvSpPr>
            <a:spLocks noGrp="1"/>
          </p:cNvSpPr>
          <p:nvPr>
            <p:ph idx="1"/>
          </p:nvPr>
        </p:nvSpPr>
        <p:spPr>
          <a:xfrm>
            <a:off x="1120000" y="1624765"/>
            <a:ext cx="10233800" cy="4351338"/>
          </a:xfrm>
        </p:spPr>
        <p:txBody>
          <a:bodyPr>
            <a:noAutofit/>
          </a:bodyPr>
          <a:lstStyle/>
          <a:p>
            <a:pPr>
              <a:lnSpc>
                <a:spcPct val="100000"/>
              </a:lnSpc>
            </a:pPr>
            <a:r>
              <a:rPr lang="en-US" dirty="0">
                <a:solidFill>
                  <a:schemeClr val="tx1"/>
                </a:solidFill>
              </a:rPr>
              <a:t>To detect possible delays early</a:t>
            </a:r>
          </a:p>
          <a:p>
            <a:pPr>
              <a:lnSpc>
                <a:spcPct val="100000"/>
              </a:lnSpc>
            </a:pPr>
            <a:r>
              <a:rPr lang="en-US" dirty="0" smtClean="0">
                <a:solidFill>
                  <a:schemeClr val="tx1"/>
                </a:solidFill>
              </a:rPr>
              <a:t>To </a:t>
            </a:r>
            <a:r>
              <a:rPr lang="en-US" dirty="0">
                <a:solidFill>
                  <a:schemeClr val="tx1"/>
                </a:solidFill>
              </a:rPr>
              <a:t>improve child outcomes</a:t>
            </a:r>
          </a:p>
          <a:p>
            <a:pPr>
              <a:lnSpc>
                <a:spcPct val="100000"/>
              </a:lnSpc>
            </a:pPr>
            <a:r>
              <a:rPr lang="en-US" dirty="0">
                <a:solidFill>
                  <a:schemeClr val="tx1"/>
                </a:solidFill>
              </a:rPr>
              <a:t>To encourage parent involvement and education</a:t>
            </a:r>
          </a:p>
          <a:p>
            <a:pPr>
              <a:lnSpc>
                <a:spcPct val="100000"/>
              </a:lnSpc>
            </a:pPr>
            <a:r>
              <a:rPr lang="en-US" dirty="0">
                <a:solidFill>
                  <a:schemeClr val="tx1"/>
                </a:solidFill>
              </a:rPr>
              <a:t>Because screening is recommended by major educational and medical organizations, including:</a:t>
            </a:r>
          </a:p>
          <a:p>
            <a:pPr lvl="1">
              <a:lnSpc>
                <a:spcPct val="100000"/>
              </a:lnSpc>
              <a:buFont typeface="Wingdings" panose="05000000000000000000" pitchFamily="2" charset="2"/>
              <a:buChar char="Ø"/>
            </a:pPr>
            <a:r>
              <a:rPr lang="en-US" sz="2800" dirty="0">
                <a:solidFill>
                  <a:schemeClr val="tx1"/>
                </a:solidFill>
              </a:rPr>
              <a:t>American Academy of Pediatrics</a:t>
            </a:r>
          </a:p>
          <a:p>
            <a:pPr lvl="1">
              <a:lnSpc>
                <a:spcPct val="100000"/>
              </a:lnSpc>
              <a:buFont typeface="Wingdings" panose="05000000000000000000" pitchFamily="2" charset="2"/>
              <a:buChar char="Ø"/>
            </a:pPr>
            <a:r>
              <a:rPr lang="en-US" sz="2800" dirty="0">
                <a:solidFill>
                  <a:schemeClr val="tx1"/>
                </a:solidFill>
              </a:rPr>
              <a:t>Head Start</a:t>
            </a:r>
          </a:p>
          <a:p>
            <a:pPr lvl="1">
              <a:lnSpc>
                <a:spcPct val="100000"/>
              </a:lnSpc>
              <a:buFont typeface="Wingdings" panose="05000000000000000000" pitchFamily="2" charset="2"/>
              <a:buChar char="Ø"/>
            </a:pPr>
            <a:r>
              <a:rPr lang="en-US" sz="2800" dirty="0">
                <a:solidFill>
                  <a:schemeClr val="tx1"/>
                </a:solidFill>
              </a:rPr>
              <a:t>Early Periodic Screening, Diagnosis and Treatment Program (</a:t>
            </a:r>
            <a:r>
              <a:rPr lang="en-US" sz="2800" dirty="0" err="1">
                <a:solidFill>
                  <a:schemeClr val="tx1"/>
                </a:solidFill>
              </a:rPr>
              <a:t>EPSDT</a:t>
            </a:r>
            <a:r>
              <a:rPr lang="en-US" sz="2800" dirty="0">
                <a:solidFill>
                  <a:schemeClr val="tx1"/>
                </a:solidFill>
              </a:rPr>
              <a:t>), Medicaid’s child health </a:t>
            </a:r>
            <a:r>
              <a:rPr lang="en-US" sz="2800" dirty="0" smtClean="0">
                <a:solidFill>
                  <a:schemeClr val="tx1"/>
                </a:solidFill>
              </a:rPr>
              <a:t>program</a:t>
            </a:r>
            <a:endParaRPr lang="en-US" sz="2800" dirty="0">
              <a:solidFill>
                <a:schemeClr val="tx1"/>
              </a:solidFill>
            </a:endParaRPr>
          </a:p>
        </p:txBody>
      </p:sp>
      <p:pic>
        <p:nvPicPr>
          <p:cNvPr id="4" name="Picture 3" descr="Want to help? | Trauma Recovery L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0005" y="365125"/>
            <a:ext cx="3525595" cy="2310062"/>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66437325"/>
      </p:ext>
    </p:extLst>
  </p:cSld>
  <p:clrMapOvr>
    <a:masterClrMapping/>
  </p:clrMapOvr>
  <mc:AlternateContent xmlns:mc="http://schemas.openxmlformats.org/markup-compatibility/2006" xmlns:p14="http://schemas.microsoft.com/office/powerpoint/2010/main">
    <mc:Choice Requires="p14">
      <p:transition spd="slow" p14:dur="2000" advTm="56407"/>
    </mc:Choice>
    <mc:Fallback xmlns="">
      <p:transition spd="slow" advTm="56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ASQ-3 Screening Tool</a:t>
            </a:r>
            <a:endParaRPr lang="en-US" dirty="0"/>
          </a:p>
        </p:txBody>
      </p:sp>
      <p:sp>
        <p:nvSpPr>
          <p:cNvPr id="3" name="Content Placeholder 2"/>
          <p:cNvSpPr>
            <a:spLocks noGrp="1"/>
          </p:cNvSpPr>
          <p:nvPr>
            <p:ph idx="1"/>
          </p:nvPr>
        </p:nvSpPr>
        <p:spPr>
          <a:xfrm>
            <a:off x="1120000" y="1825625"/>
            <a:ext cx="10233800" cy="4351338"/>
          </a:xfrm>
        </p:spPr>
        <p:txBody>
          <a:bodyPr>
            <a:normAutofit/>
          </a:bodyPr>
          <a:lstStyle/>
          <a:p>
            <a:r>
              <a:rPr lang="en-US" sz="3600" dirty="0"/>
              <a:t>Is used to identify children who may be at risk for developmental delays</a:t>
            </a:r>
          </a:p>
          <a:p>
            <a:r>
              <a:rPr lang="en-US" sz="3600" dirty="0" smtClean="0"/>
              <a:t>Is </a:t>
            </a:r>
            <a:r>
              <a:rPr lang="en-US" sz="3600" dirty="0"/>
              <a:t>strengths based </a:t>
            </a:r>
          </a:p>
          <a:p>
            <a:r>
              <a:rPr lang="en-US" sz="3600" dirty="0" smtClean="0"/>
              <a:t>It’s </a:t>
            </a:r>
            <a:r>
              <a:rPr lang="en-US" sz="3600" dirty="0"/>
              <a:t>easy to share results and talk about a child’s development</a:t>
            </a:r>
          </a:p>
          <a:p>
            <a:r>
              <a:rPr lang="en-US" sz="3600" dirty="0" smtClean="0"/>
              <a:t>Offers </a:t>
            </a:r>
            <a:r>
              <a:rPr lang="en-US" sz="3600" dirty="0"/>
              <a:t>online questionnaire completion for easy </a:t>
            </a:r>
            <a:r>
              <a:rPr lang="en-US" sz="3600" dirty="0" smtClean="0"/>
              <a:t>scoring</a:t>
            </a:r>
            <a:endParaRPr lang="en-US" sz="3600" dirty="0"/>
          </a:p>
        </p:txBody>
      </p:sp>
      <p:pic>
        <p:nvPicPr>
          <p:cNvPr id="4" name="Picture 3"/>
          <p:cNvPicPr>
            <a:picLocks noChangeAspect="1"/>
          </p:cNvPicPr>
          <p:nvPr/>
        </p:nvPicPr>
        <p:blipFill>
          <a:blip r:embed="rId5"/>
          <a:stretch>
            <a:fillRect/>
          </a:stretch>
        </p:blipFill>
        <p:spPr>
          <a:xfrm>
            <a:off x="10098505" y="424657"/>
            <a:ext cx="1524000" cy="13335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69361976"/>
      </p:ext>
    </p:extLst>
  </p:cSld>
  <p:clrMapOvr>
    <a:masterClrMapping/>
  </p:clrMapOvr>
  <mc:AlternateContent xmlns:mc="http://schemas.openxmlformats.org/markup-compatibility/2006" xmlns:p14="http://schemas.microsoft.com/office/powerpoint/2010/main">
    <mc:Choice Requires="p14">
      <p:transition spd="slow" p14:dur="2000" advTm="57349"/>
    </mc:Choice>
    <mc:Fallback xmlns="">
      <p:transition spd="slow" advTm="573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ASQ Online</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lnSpc>
                <a:spcPct val="120000"/>
              </a:lnSpc>
              <a:spcBef>
                <a:spcPts val="600"/>
              </a:spcBef>
              <a:buNone/>
            </a:pPr>
            <a:r>
              <a:rPr lang="en-US" sz="4000" dirty="0"/>
              <a:t>All </a:t>
            </a:r>
            <a:r>
              <a:rPr lang="en-US" sz="4000" dirty="0" err="1"/>
              <a:t>ASQs</a:t>
            </a:r>
            <a:r>
              <a:rPr lang="en-US" sz="4000" dirty="0"/>
              <a:t> are </a:t>
            </a:r>
            <a:r>
              <a:rPr lang="en-US" sz="4000" dirty="0" smtClean="0"/>
              <a:t>submitted </a:t>
            </a:r>
            <a:r>
              <a:rPr lang="en-US" sz="4000" dirty="0"/>
              <a:t>electronically through </a:t>
            </a:r>
            <a:endParaRPr lang="en-US" sz="4000" dirty="0" smtClean="0"/>
          </a:p>
          <a:p>
            <a:pPr marL="0" indent="0" algn="ctr">
              <a:lnSpc>
                <a:spcPct val="120000"/>
              </a:lnSpc>
              <a:spcBef>
                <a:spcPts val="600"/>
              </a:spcBef>
              <a:buNone/>
            </a:pPr>
            <a:r>
              <a:rPr lang="en-US" sz="4000" dirty="0" smtClean="0"/>
              <a:t>ASQ </a:t>
            </a:r>
            <a:r>
              <a:rPr lang="en-US" sz="4000" dirty="0"/>
              <a:t>Online. If you have not already been trained </a:t>
            </a:r>
            <a:endParaRPr lang="en-US" sz="4000" dirty="0" smtClean="0"/>
          </a:p>
          <a:p>
            <a:pPr marL="0" indent="0" algn="ctr">
              <a:lnSpc>
                <a:spcPct val="120000"/>
              </a:lnSpc>
              <a:spcBef>
                <a:spcPts val="600"/>
              </a:spcBef>
              <a:buNone/>
            </a:pPr>
            <a:r>
              <a:rPr lang="en-US" sz="4000" dirty="0" smtClean="0"/>
              <a:t>by </a:t>
            </a:r>
            <a:r>
              <a:rPr lang="en-US" sz="4000" dirty="0"/>
              <a:t>a screening specialist and given a </a:t>
            </a:r>
            <a:endParaRPr lang="en-US" sz="4000" dirty="0" smtClean="0"/>
          </a:p>
          <a:p>
            <a:pPr marL="0" indent="0" algn="ctr">
              <a:lnSpc>
                <a:spcPct val="120000"/>
              </a:lnSpc>
              <a:spcBef>
                <a:spcPts val="600"/>
              </a:spcBef>
              <a:buNone/>
            </a:pPr>
            <a:r>
              <a:rPr lang="en-US" sz="4000" dirty="0" smtClean="0"/>
              <a:t>username </a:t>
            </a:r>
            <a:r>
              <a:rPr lang="en-US" sz="4000" dirty="0"/>
              <a:t>and password, </a:t>
            </a:r>
            <a:endParaRPr lang="en-US" sz="4000" dirty="0" smtClean="0"/>
          </a:p>
          <a:p>
            <a:pPr marL="0" indent="0" algn="ctr">
              <a:lnSpc>
                <a:spcPct val="120000"/>
              </a:lnSpc>
              <a:spcBef>
                <a:spcPts val="600"/>
              </a:spcBef>
              <a:buNone/>
            </a:pPr>
            <a:r>
              <a:rPr lang="en-US" sz="4000" dirty="0" smtClean="0"/>
              <a:t>call </a:t>
            </a:r>
            <a:r>
              <a:rPr lang="en-US" sz="4800" b="1" dirty="0">
                <a:solidFill>
                  <a:schemeClr val="accent1">
                    <a:lumMod val="60000"/>
                    <a:lumOff val="40000"/>
                  </a:schemeClr>
                </a:solidFill>
              </a:rPr>
              <a:t>407-532-4534</a:t>
            </a:r>
            <a:r>
              <a:rPr lang="en-US" sz="4000" dirty="0"/>
              <a:t> </a:t>
            </a:r>
            <a:endParaRPr lang="en-US" sz="4000" dirty="0" smtClean="0"/>
          </a:p>
          <a:p>
            <a:pPr marL="0" indent="0" algn="ctr">
              <a:lnSpc>
                <a:spcPct val="120000"/>
              </a:lnSpc>
              <a:spcBef>
                <a:spcPts val="600"/>
              </a:spcBef>
              <a:buNone/>
            </a:pPr>
            <a:r>
              <a:rPr lang="en-US" sz="4000" dirty="0" smtClean="0"/>
              <a:t>to </a:t>
            </a:r>
            <a:r>
              <a:rPr lang="en-US" sz="4000" dirty="0"/>
              <a:t>schedule an appointment with </a:t>
            </a:r>
            <a:endParaRPr lang="en-US" sz="4000" dirty="0" smtClean="0"/>
          </a:p>
          <a:p>
            <a:pPr marL="0" indent="0" algn="ctr">
              <a:lnSpc>
                <a:spcPct val="120000"/>
              </a:lnSpc>
              <a:spcBef>
                <a:spcPts val="600"/>
              </a:spcBef>
              <a:buNone/>
            </a:pPr>
            <a:r>
              <a:rPr lang="en-US" sz="4000" dirty="0" smtClean="0"/>
              <a:t>a </a:t>
            </a:r>
            <a:r>
              <a:rPr lang="en-US" sz="4000" dirty="0"/>
              <a:t>screening specialist</a:t>
            </a:r>
          </a:p>
        </p:txBody>
      </p:sp>
      <p:pic>
        <p:nvPicPr>
          <p:cNvPr id="4" name="Picture 3"/>
          <p:cNvPicPr>
            <a:picLocks noChangeAspect="1"/>
          </p:cNvPicPr>
          <p:nvPr/>
        </p:nvPicPr>
        <p:blipFill>
          <a:blip r:embed="rId5"/>
          <a:stretch>
            <a:fillRect/>
          </a:stretch>
        </p:blipFill>
        <p:spPr>
          <a:xfrm>
            <a:off x="10146632" y="424657"/>
            <a:ext cx="1524000" cy="1333500"/>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92623903"/>
      </p:ext>
    </p:extLst>
  </p:cSld>
  <p:clrMapOvr>
    <a:masterClrMapping/>
  </p:clrMapOvr>
  <mc:AlternateContent xmlns:mc="http://schemas.openxmlformats.org/markup-compatibility/2006" xmlns:p14="http://schemas.microsoft.com/office/powerpoint/2010/main">
    <mc:Choice Requires="p14">
      <p:transition spd="slow" p14:dur="2000" advTm="37653"/>
    </mc:Choice>
    <mc:Fallback xmlns="">
      <p:transition spd="slow" advTm="376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2986</TotalTime>
  <Words>387</Words>
  <Application>Microsoft Office PowerPoint</Application>
  <PresentationFormat>Widescreen</PresentationFormat>
  <Paragraphs>30</Paragraphs>
  <Slides>4</Slides>
  <Notes>4</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Corbel</vt:lpstr>
      <vt:lpstr>Wingdings</vt:lpstr>
      <vt:lpstr>Depth</vt:lpstr>
      <vt:lpstr>Child Screening</vt:lpstr>
      <vt:lpstr>Why Screen?</vt:lpstr>
      <vt:lpstr>The ASQ-3 Screening Tool</vt:lpstr>
      <vt:lpstr>ASQ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EFSM Provider Profiles</dc:title>
  <dc:creator>Cindy Casuccio</dc:creator>
  <cp:lastModifiedBy>Scott Gunnerson</cp:lastModifiedBy>
  <cp:revision>149</cp:revision>
  <cp:lastPrinted>2019-03-07T17:18:41Z</cp:lastPrinted>
  <dcterms:created xsi:type="dcterms:W3CDTF">2019-03-06T19:15:25Z</dcterms:created>
  <dcterms:modified xsi:type="dcterms:W3CDTF">2019-04-12T15:19:24Z</dcterms:modified>
</cp:coreProperties>
</file>