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5"/>
  </p:notesMasterIdLst>
  <p:handoutMasterIdLst>
    <p:handoutMasterId r:id="rId26"/>
  </p:handoutMasterIdLst>
  <p:sldIdLst>
    <p:sldId id="321" r:id="rId2"/>
    <p:sldId id="322" r:id="rId3"/>
    <p:sldId id="323" r:id="rId4"/>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9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330" autoAdjust="0"/>
  </p:normalViewPr>
  <p:slideViewPr>
    <p:cSldViewPr snapToGrid="0">
      <p:cViewPr varScale="1">
        <p:scale>
          <a:sx n="76" d="100"/>
          <a:sy n="76" d="100"/>
        </p:scale>
        <p:origin x="558" y="54"/>
      </p:cViewPr>
      <p:guideLst/>
    </p:cSldViewPr>
  </p:slideViewPr>
  <p:notesTextViewPr>
    <p:cViewPr>
      <p:scale>
        <a:sx n="125" d="100"/>
        <a:sy n="125"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29392D-2823-4755-9239-860172D0DCA1}" type="datetimeFigureOut">
              <a:rPr lang="en-US" smtClean="0"/>
              <a:t>4/12/2019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3E3AF-10E4-4E48-BB54-4297ED760F8A}" type="slidenum">
              <a:rPr lang="en-US" smtClean="0"/>
              <a:t>‹#›</a:t>
            </a:fld>
            <a:endParaRPr lang="en-US"/>
          </a:p>
        </p:txBody>
      </p:sp>
    </p:spTree>
    <p:extLst>
      <p:ext uri="{BB962C8B-B14F-4D97-AF65-F5344CB8AC3E}">
        <p14:creationId xmlns:p14="http://schemas.microsoft.com/office/powerpoint/2010/main" val="291185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F82AC-8E55-4599-B5DC-DE2D1DE15423}" type="datetimeFigureOut">
              <a:rPr lang="en-US" smtClean="0"/>
              <a:t>4/12/2019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D91F9-16A4-4367-9C7E-5EB27A20EA6D}" type="slidenum">
              <a:rPr lang="en-US" smtClean="0"/>
              <a:t>‹#›</a:t>
            </a:fld>
            <a:endParaRPr lang="en-US"/>
          </a:p>
        </p:txBody>
      </p:sp>
    </p:spTree>
    <p:extLst>
      <p:ext uri="{BB962C8B-B14F-4D97-AF65-F5344CB8AC3E}">
        <p14:creationId xmlns:p14="http://schemas.microsoft.com/office/powerpoint/2010/main" val="324237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VPK offers three</a:t>
            </a:r>
            <a:r>
              <a:rPr lang="en-US" baseline="0" dirty="0" smtClean="0"/>
              <a:t> program options:</a:t>
            </a:r>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a:t>
            </a:fld>
            <a:endParaRPr lang="en-US" dirty="0"/>
          </a:p>
        </p:txBody>
      </p:sp>
    </p:spTree>
    <p:extLst>
      <p:ext uri="{BB962C8B-B14F-4D97-AF65-F5344CB8AC3E}">
        <p14:creationId xmlns:p14="http://schemas.microsoft.com/office/powerpoint/2010/main" val="1677798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VPK program year for 2019</a:t>
            </a:r>
            <a:r>
              <a:rPr lang="en-US" baseline="0" dirty="0" smtClean="0"/>
              <a:t> – 2020 begins in August 2019. Children enrolling in this program year must have a birthdate between September 2</a:t>
            </a:r>
            <a:r>
              <a:rPr lang="en-US" baseline="30000" dirty="0" smtClean="0"/>
              <a:t>nd</a:t>
            </a:r>
            <a:r>
              <a:rPr lang="en-US" baseline="0" dirty="0" smtClean="0"/>
              <a:t>, 2014, and September 1</a:t>
            </a:r>
            <a:r>
              <a:rPr lang="en-US" baseline="30000" dirty="0" smtClean="0"/>
              <a:t>st</a:t>
            </a:r>
            <a:r>
              <a:rPr lang="en-US" baseline="0" dirty="0" smtClean="0"/>
              <a:t>, 2015. </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11</a:t>
            </a:fld>
            <a:endParaRPr lang="en-US" dirty="0"/>
          </a:p>
        </p:txBody>
      </p:sp>
    </p:spTree>
    <p:extLst>
      <p:ext uri="{BB962C8B-B14F-4D97-AF65-F5344CB8AC3E}">
        <p14:creationId xmlns:p14="http://schemas.microsoft.com/office/powerpoint/2010/main" val="2062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Parents whose children were born between February 2</a:t>
            </a:r>
            <a:r>
              <a:rPr lang="en-US" baseline="30000" dirty="0" smtClean="0"/>
              <a:t>nd</a:t>
            </a:r>
            <a:r>
              <a:rPr lang="en-US" baseline="0" dirty="0" smtClean="0"/>
              <a:t> and September 1</a:t>
            </a:r>
            <a:r>
              <a:rPr lang="en-US" baseline="30000" dirty="0" smtClean="0"/>
              <a:t>st</a:t>
            </a:r>
            <a:r>
              <a:rPr lang="en-US" baseline="0" dirty="0" smtClean="0"/>
              <a:t> of 2015 have the option to postpone enrolling their child in VPK until the following year, when their child turns 5 years old.</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12</a:t>
            </a:fld>
            <a:endParaRPr lang="en-US" dirty="0"/>
          </a:p>
        </p:txBody>
      </p:sp>
    </p:spTree>
    <p:extLst>
      <p:ext uri="{BB962C8B-B14F-4D97-AF65-F5344CB8AC3E}">
        <p14:creationId xmlns:p14="http://schemas.microsoft.com/office/powerpoint/2010/main" val="201974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is important that VPK providers understand their</a:t>
            </a:r>
            <a:r>
              <a:rPr lang="en-US" baseline="0" dirty="0" smtClean="0"/>
              <a:t> responsibility in the enrollment process. All enrollments must be entered into the portal by the provider, using the information on the Certificate of Enrollment. Please take a moment to review these important reminders.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13</a:t>
            </a:fld>
            <a:endParaRPr lang="en-US" dirty="0"/>
          </a:p>
        </p:txBody>
      </p:sp>
    </p:spTree>
    <p:extLst>
      <p:ext uri="{BB962C8B-B14F-4D97-AF65-F5344CB8AC3E}">
        <p14:creationId xmlns:p14="http://schemas.microsoft.com/office/powerpoint/2010/main" val="658379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14</a:t>
            </a:fld>
            <a:endParaRPr lang="en-US" dirty="0"/>
          </a:p>
        </p:txBody>
      </p:sp>
    </p:spTree>
    <p:extLst>
      <p:ext uri="{BB962C8B-B14F-4D97-AF65-F5344CB8AC3E}">
        <p14:creationId xmlns:p14="http://schemas.microsoft.com/office/powerpoint/2010/main" val="392026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COE – Certificate of Enrollment</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15</a:t>
            </a:fld>
            <a:endParaRPr lang="en-US" dirty="0"/>
          </a:p>
        </p:txBody>
      </p:sp>
    </p:spTree>
    <p:extLst>
      <p:ext uri="{BB962C8B-B14F-4D97-AF65-F5344CB8AC3E}">
        <p14:creationId xmlns:p14="http://schemas.microsoft.com/office/powerpoint/2010/main" val="3816960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16</a:t>
            </a:fld>
            <a:endParaRPr lang="en-US"/>
          </a:p>
        </p:txBody>
      </p:sp>
    </p:spTree>
    <p:extLst>
      <p:ext uri="{BB962C8B-B14F-4D97-AF65-F5344CB8AC3E}">
        <p14:creationId xmlns:p14="http://schemas.microsoft.com/office/powerpoint/2010/main" val="240305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summary of slide</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18</a:t>
            </a:fld>
            <a:endParaRPr lang="en-US" dirty="0"/>
          </a:p>
        </p:txBody>
      </p:sp>
    </p:spTree>
    <p:extLst>
      <p:ext uri="{BB962C8B-B14F-4D97-AF65-F5344CB8AC3E}">
        <p14:creationId xmlns:p14="http://schemas.microsoft.com/office/powerpoint/2010/main" val="190629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summary of slide</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19</a:t>
            </a:fld>
            <a:endParaRPr lang="en-US" dirty="0"/>
          </a:p>
        </p:txBody>
      </p:sp>
    </p:spTree>
    <p:extLst>
      <p:ext uri="{BB962C8B-B14F-4D97-AF65-F5344CB8AC3E}">
        <p14:creationId xmlns:p14="http://schemas.microsoft.com/office/powerpoint/2010/main" val="2229287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summary of slide</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20</a:t>
            </a:fld>
            <a:endParaRPr lang="en-US" dirty="0"/>
          </a:p>
        </p:txBody>
      </p:sp>
    </p:spTree>
    <p:extLst>
      <p:ext uri="{BB962C8B-B14F-4D97-AF65-F5344CB8AC3E}">
        <p14:creationId xmlns:p14="http://schemas.microsoft.com/office/powerpoint/2010/main" val="1842366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Your Provider Portal User Guide is a great resource! Please refer</a:t>
            </a:r>
            <a:r>
              <a:rPr lang="en-US" baseline="0" dirty="0" smtClean="0"/>
              <a:t> to pages 89 thru 100 for more detailed information about VPK procedures. Note that all transactions entered into the portal will be reviewed by your VPK Enrollment Specialist.</a:t>
            </a:r>
            <a:endParaRPr lang="en-US" dirty="0" smtClean="0"/>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21</a:t>
            </a:fld>
            <a:endParaRPr lang="en-US" dirty="0"/>
          </a:p>
        </p:txBody>
      </p:sp>
    </p:spTree>
    <p:extLst>
      <p:ext uri="{BB962C8B-B14F-4D97-AF65-F5344CB8AC3E}">
        <p14:creationId xmlns:p14="http://schemas.microsoft.com/office/powerpoint/2010/main" val="271360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3</a:t>
            </a:fld>
            <a:endParaRPr lang="en-US" dirty="0"/>
          </a:p>
        </p:txBody>
      </p:sp>
    </p:spTree>
    <p:extLst>
      <p:ext uri="{BB962C8B-B14F-4D97-AF65-F5344CB8AC3E}">
        <p14:creationId xmlns:p14="http://schemas.microsoft.com/office/powerpoint/2010/main" val="3926091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 information for VPK team</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22</a:t>
            </a:fld>
            <a:endParaRPr lang="en-US" dirty="0"/>
          </a:p>
        </p:txBody>
      </p:sp>
    </p:spTree>
    <p:extLst>
      <p:ext uri="{BB962C8B-B14F-4D97-AF65-F5344CB8AC3E}">
        <p14:creationId xmlns:p14="http://schemas.microsoft.com/office/powerpoint/2010/main" val="3671547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taking</a:t>
            </a:r>
            <a:r>
              <a:rPr lang="en-US" baseline="0" dirty="0" smtClean="0"/>
              <a:t> the time to learn about the Voluntary Pre-Kindergarten Program!</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23</a:t>
            </a:fld>
            <a:endParaRPr lang="en-US" dirty="0"/>
          </a:p>
        </p:txBody>
      </p:sp>
    </p:spTree>
    <p:extLst>
      <p:ext uri="{BB962C8B-B14F-4D97-AF65-F5344CB8AC3E}">
        <p14:creationId xmlns:p14="http://schemas.microsoft.com/office/powerpoint/2010/main" val="253255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IEP</a:t>
            </a:r>
            <a:r>
              <a:rPr lang="en-US" baseline="0" dirty="0" smtClean="0"/>
              <a:t> is Individualized Education Plan</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4</a:t>
            </a:fld>
            <a:endParaRPr lang="en-US" dirty="0"/>
          </a:p>
        </p:txBody>
      </p:sp>
    </p:spTree>
    <p:extLst>
      <p:ext uri="{BB962C8B-B14F-4D97-AF65-F5344CB8AC3E}">
        <p14:creationId xmlns:p14="http://schemas.microsoft.com/office/powerpoint/2010/main" val="126984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cs typeface="Times New Roman" pitchFamily="18" charset="0"/>
              </a:rPr>
              <a:t>All </a:t>
            </a:r>
            <a:r>
              <a:rPr lang="en-US" dirty="0" smtClean="0">
                <a:cs typeface="Times New Roman" pitchFamily="18" charset="0"/>
              </a:rPr>
              <a:t>VPK child registrations must be completed online through the Family Portal. The family portal can be accessed using any device with internet access (computer, smart phone, tablet). </a:t>
            </a:r>
          </a:p>
          <a:p>
            <a:r>
              <a:rPr lang="en-US" dirty="0" smtClean="0">
                <a:cs typeface="Times New Roman" pitchFamily="18" charset="0"/>
              </a:rPr>
              <a:t>Computers are available at the 4C office for parents who need assistance.</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5</a:t>
            </a:fld>
            <a:endParaRPr lang="en-US" dirty="0"/>
          </a:p>
        </p:txBody>
      </p:sp>
    </p:spTree>
    <p:extLst>
      <p:ext uri="{BB962C8B-B14F-4D97-AF65-F5344CB8AC3E}">
        <p14:creationId xmlns:p14="http://schemas.microsoft.com/office/powerpoint/2010/main" val="17904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begin</a:t>
            </a:r>
            <a:r>
              <a:rPr lang="en-US" baseline="0" dirty="0" smtClean="0"/>
              <a:t> the VPK enrollment process, p</a:t>
            </a:r>
            <a:r>
              <a:rPr lang="en-US" dirty="0" smtClean="0"/>
              <a:t>arents must apply</a:t>
            </a:r>
            <a:r>
              <a:rPr lang="en-US" baseline="0" dirty="0" smtClean="0"/>
              <a:t> for VPK services by creating a Family Portal account and choosing the VPK option. A link to the Family Portal can be found on both the ELC and 4C websites. </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6</a:t>
            </a:fld>
            <a:endParaRPr lang="en-US" dirty="0"/>
          </a:p>
        </p:txBody>
      </p:sp>
    </p:spTree>
    <p:extLst>
      <p:ext uri="{BB962C8B-B14F-4D97-AF65-F5344CB8AC3E}">
        <p14:creationId xmlns:p14="http://schemas.microsoft.com/office/powerpoint/2010/main" val="409400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VPK Enrollment team will review the submitted application to approve or reject.  Once their application has been approved, a parent can print their certificate and take it to the VPK provider of their choice.  If rejected, the parent will receive an email explaining the reason for the rejection and any follow-up instructions.</a:t>
            </a:r>
            <a:endParaRPr lang="en-US" dirty="0" smtClean="0"/>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7</a:t>
            </a:fld>
            <a:endParaRPr lang="en-US" dirty="0"/>
          </a:p>
        </p:txBody>
      </p:sp>
    </p:spTree>
    <p:extLst>
      <p:ext uri="{BB962C8B-B14F-4D97-AF65-F5344CB8AC3E}">
        <p14:creationId xmlns:p14="http://schemas.microsoft.com/office/powerpoint/2010/main" val="21835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documents needed to be approved for VPK.  The first is proof of age.  These include: Read summary of slide</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8</a:t>
            </a:fld>
            <a:endParaRPr lang="en-US" dirty="0"/>
          </a:p>
        </p:txBody>
      </p:sp>
    </p:spTree>
    <p:extLst>
      <p:ext uri="{BB962C8B-B14F-4D97-AF65-F5344CB8AC3E}">
        <p14:creationId xmlns:p14="http://schemas.microsoft.com/office/powerpoint/2010/main" val="294418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document is proof</a:t>
            </a:r>
            <a:r>
              <a:rPr lang="en-US" baseline="0" dirty="0" smtClean="0"/>
              <a:t> of Florida residency.  These include:</a:t>
            </a:r>
            <a:endParaRPr lang="en-US" dirty="0" smtClean="0"/>
          </a:p>
          <a:p>
            <a:r>
              <a:rPr lang="en-US" dirty="0" smtClean="0"/>
              <a:t>Read summary of slide</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9</a:t>
            </a:fld>
            <a:endParaRPr lang="en-US" dirty="0"/>
          </a:p>
        </p:txBody>
      </p:sp>
    </p:spTree>
    <p:extLst>
      <p:ext uri="{BB962C8B-B14F-4D97-AF65-F5344CB8AC3E}">
        <p14:creationId xmlns:p14="http://schemas.microsoft.com/office/powerpoint/2010/main" val="63038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summary of slide</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10</a:t>
            </a:fld>
            <a:endParaRPr lang="en-US" dirty="0"/>
          </a:p>
        </p:txBody>
      </p:sp>
    </p:spTree>
    <p:extLst>
      <p:ext uri="{BB962C8B-B14F-4D97-AF65-F5344CB8AC3E}">
        <p14:creationId xmlns:p14="http://schemas.microsoft.com/office/powerpoint/2010/main" val="310751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A1E9047-13FB-4B0A-BC2A-4E99EE3004C3}"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66351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91486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61225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86936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966273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1E9047-13FB-4B0A-BC2A-4E99EE3004C3}"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35574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A1E9047-13FB-4B0A-BC2A-4E99EE3004C3}"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774387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8126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57304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53149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40997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63475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1E9047-13FB-4B0A-BC2A-4E99EE3004C3}"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99055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1E9047-13FB-4B0A-BC2A-4E99EE3004C3}"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367406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E9047-13FB-4B0A-BC2A-4E99EE3004C3}"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263216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42808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a:p>
        </p:txBody>
      </p:sp>
    </p:spTree>
    <p:extLst>
      <p:ext uri="{BB962C8B-B14F-4D97-AF65-F5344CB8AC3E}">
        <p14:creationId xmlns:p14="http://schemas.microsoft.com/office/powerpoint/2010/main" val="128329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A1E9047-13FB-4B0A-BC2A-4E99EE3004C3}" type="datetimeFigureOut">
              <a:rPr lang="en-US" smtClean="0"/>
              <a:t>4/12/2019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8C6C92-7D30-4E9E-B5DF-E58A5159D5F7}" type="slidenum">
              <a:rPr lang="en-US" smtClean="0"/>
              <a:t>‹#›</a:t>
            </a:fld>
            <a:endParaRPr lang="en-US"/>
          </a:p>
        </p:txBody>
      </p:sp>
    </p:spTree>
    <p:extLst>
      <p:ext uri="{BB962C8B-B14F-4D97-AF65-F5344CB8AC3E}">
        <p14:creationId xmlns:p14="http://schemas.microsoft.com/office/powerpoint/2010/main" val="192455120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http://www.floridajobs.org/VPK/images/vpk_002.jpg"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jpeg"/><Relationship Id="rId5" Type="http://schemas.openxmlformats.org/officeDocument/2006/relationships/hyperlink" Target="http://www.floridaearlylearning.com/Content/Uploads/floridaearlylearning.com/files/VPK%20Eligibility%20FAQ_06-01-16_Final_ADA.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http://www.floridajobs.org/VPK/images/vpk_002.jp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jpe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http://www.floridajobs.org/VPK/images/vpk_002.jpg"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jpe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http://www.floridajobs.org/VPK/images/vpk_002.jpg"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jpe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http://www.floridajobs.org/VPK/images/vpk_002.jpg"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e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hyperlink" Target="mailto:lpetty@4cflorida.org" TargetMode="External"/><Relationship Id="rId3" Type="http://schemas.openxmlformats.org/officeDocument/2006/relationships/slideLayout" Target="../slideLayouts/slideLayout2.xml"/><Relationship Id="rId7" Type="http://schemas.openxmlformats.org/officeDocument/2006/relationships/hyperlink" Target="mailto:FRamos-Marin@4cflorida.org"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caguilar@4cflorida.org" TargetMode="External"/><Relationship Id="rId5" Type="http://schemas.openxmlformats.org/officeDocument/2006/relationships/hyperlink" Target="mailto:ediaz@4cflorida.org" TargetMode="External"/><Relationship Id="rId10"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hyperlink" Target="http://www.4cflorida.or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hyperlink" Target="https://familyservices.floridaearlylearning.com/" TargetMode="External"/><Relationship Id="rId10" Type="http://schemas.openxmlformats.org/officeDocument/2006/relationships/image" Target="http://www.floridajobs.org/VPK/images/vpk_002.jpg" TargetMode="External"/><Relationship Id="rId4" Type="http://schemas.openxmlformats.org/officeDocument/2006/relationships/notesSlide" Target="../notesSlides/notesSlide4.xml"/><Relationship Id="rId9"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http://www.floridajobs.org/VPK/images/vpk_002.jpg" TargetMode="External"/><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Enrollment Processes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347771"/>
      </p:ext>
    </p:extLst>
  </p:cSld>
  <p:clrMapOvr>
    <a:masterClrMapping/>
  </p:clrMapOvr>
  <mc:AlternateContent xmlns:mc="http://schemas.openxmlformats.org/markup-compatibility/2006" xmlns:p14="http://schemas.microsoft.com/office/powerpoint/2010/main">
    <mc:Choice Requires="p14">
      <p:transition spd="slow" p14:dur="2000" advTm="6360"/>
    </mc:Choice>
    <mc:Fallback xmlns="">
      <p:transition spd="slow" advTm="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4000" b="1" u="sng" dirty="0">
                <a:latin typeface="Times New Roman" pitchFamily="18" charset="0"/>
                <a:cs typeface="Times New Roman" pitchFamily="18" charset="0"/>
              </a:rPr>
              <a:t>Valid Proof of Residency</a:t>
            </a:r>
          </a:p>
          <a:p>
            <a:pPr lvl="1"/>
            <a:r>
              <a:rPr lang="en-US" sz="3600" dirty="0" smtClean="0"/>
              <a:t>Residential </a:t>
            </a:r>
            <a:r>
              <a:rPr lang="en-US" sz="3600" dirty="0"/>
              <a:t>rental agreement of receipt from rental payment dated within 12 months of the date the child application is submitted.  1</a:t>
            </a:r>
            <a:r>
              <a:rPr lang="en-US" sz="3600" baseline="30000" dirty="0"/>
              <a:t>st</a:t>
            </a:r>
            <a:r>
              <a:rPr lang="en-US" sz="3600" dirty="0"/>
              <a:t> and signature page </a:t>
            </a:r>
          </a:p>
          <a:p>
            <a:pPr lvl="1"/>
            <a:r>
              <a:rPr lang="en-US" sz="3600" dirty="0"/>
              <a:t>If residing with someone else, a notarized letter from landlord acknowledging that family lives at the address with a copy of a bill or driver’s </a:t>
            </a:r>
            <a:r>
              <a:rPr lang="en-US" sz="3600" dirty="0" smtClean="0"/>
              <a:t>license</a:t>
            </a:r>
            <a:endParaRPr lang="en-US" sz="3600"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5834460"/>
      </p:ext>
    </p:extLst>
  </p:cSld>
  <p:clrMapOvr>
    <a:masterClrMapping/>
  </p:clrMapOvr>
  <mc:AlternateContent xmlns:mc="http://schemas.openxmlformats.org/markup-compatibility/2006" xmlns:p14="http://schemas.microsoft.com/office/powerpoint/2010/main">
    <mc:Choice Requires="p14">
      <p:transition spd="slow" p14:dur="2000" advTm="29089"/>
    </mc:Choice>
    <mc:Fallback xmlns="">
      <p:transition spd="slow" advTm="2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Program Year</a:t>
            </a:r>
            <a:endParaRPr lang="en-US" dirty="0"/>
          </a:p>
        </p:txBody>
      </p:sp>
      <p:sp>
        <p:nvSpPr>
          <p:cNvPr id="3" name="Content Placeholder 2"/>
          <p:cNvSpPr>
            <a:spLocks noGrp="1"/>
          </p:cNvSpPr>
          <p:nvPr>
            <p:ph idx="1"/>
          </p:nvPr>
        </p:nvSpPr>
        <p:spPr>
          <a:xfrm>
            <a:off x="1120000" y="1825625"/>
            <a:ext cx="7251840" cy="4351338"/>
          </a:xfrm>
        </p:spPr>
        <p:txBody>
          <a:bodyPr>
            <a:normAutofit/>
          </a:bodyPr>
          <a:lstStyle/>
          <a:p>
            <a:pPr marL="457200" lvl="1" indent="0">
              <a:buNone/>
            </a:pPr>
            <a:r>
              <a:rPr lang="en-US" sz="4400" dirty="0">
                <a:cs typeface="Times New Roman" pitchFamily="18" charset="0"/>
              </a:rPr>
              <a:t>Program Year 2019-2020 </a:t>
            </a:r>
          </a:p>
          <a:p>
            <a:pPr lvl="1"/>
            <a:r>
              <a:rPr lang="en-US" sz="4400" dirty="0">
                <a:cs typeface="Times New Roman" pitchFamily="18" charset="0"/>
              </a:rPr>
              <a:t>To begin August 2019</a:t>
            </a:r>
          </a:p>
          <a:p>
            <a:pPr lvl="1"/>
            <a:r>
              <a:rPr lang="en-US" sz="4400" dirty="0">
                <a:cs typeface="Times New Roman" pitchFamily="18" charset="0"/>
              </a:rPr>
              <a:t>Date Range (9/02/14 – 9/01/15)</a:t>
            </a:r>
          </a:p>
          <a:p>
            <a:pPr lvl="1"/>
            <a:r>
              <a:rPr lang="en-US" sz="4400" dirty="0"/>
              <a:t>Program options Fall and Summer 2020</a:t>
            </a:r>
          </a:p>
          <a:p>
            <a:pPr marL="0" indent="0">
              <a:buNone/>
            </a:pPr>
            <a:endParaRPr lang="en-US" sz="4800"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Picture 4" descr="School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9900" y="346076"/>
            <a:ext cx="3454400" cy="34544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3693134"/>
      </p:ext>
    </p:extLst>
  </p:cSld>
  <p:clrMapOvr>
    <a:masterClrMapping/>
  </p:clrMapOvr>
  <mc:AlternateContent xmlns:mc="http://schemas.openxmlformats.org/markup-compatibility/2006" xmlns:p14="http://schemas.microsoft.com/office/powerpoint/2010/main">
    <mc:Choice Requires="p14">
      <p:transition spd="slow" p14:dur="2000" advTm="25887"/>
    </mc:Choice>
    <mc:Fallback xmlns="">
      <p:transition spd="slow" advTm="2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Program Year</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a:t>VPK Postponement -</a:t>
            </a:r>
            <a:r>
              <a:rPr lang="en-US" sz="4000" dirty="0">
                <a:hlinkClick r:id="rId5"/>
              </a:rPr>
              <a:t>Effective July 1, </a:t>
            </a:r>
            <a:r>
              <a:rPr lang="en-US" sz="4000" dirty="0" smtClean="0">
                <a:hlinkClick r:id="rId5"/>
              </a:rPr>
              <a:t>2016</a:t>
            </a:r>
            <a:endParaRPr lang="en-US" sz="4000" dirty="0" smtClean="0"/>
          </a:p>
          <a:p>
            <a:pPr marL="0" indent="0">
              <a:buNone/>
            </a:pPr>
            <a:r>
              <a:rPr lang="en-US" sz="4000" dirty="0" smtClean="0"/>
              <a:t>Children born </a:t>
            </a:r>
            <a:r>
              <a:rPr lang="en-US" sz="4000" dirty="0"/>
              <a:t>between Feb. 2 and Sept. 1 of the calendar year </a:t>
            </a:r>
            <a:r>
              <a:rPr lang="en-US" sz="4000" dirty="0" smtClean="0"/>
              <a:t>can postpone enrollment until </a:t>
            </a:r>
            <a:r>
              <a:rPr lang="en-US" sz="4000" dirty="0"/>
              <a:t>the following year when </a:t>
            </a:r>
            <a:r>
              <a:rPr lang="en-US" sz="4000" dirty="0" smtClean="0"/>
              <a:t>the </a:t>
            </a:r>
            <a:r>
              <a:rPr lang="en-US" sz="4000" dirty="0"/>
              <a:t>child is </a:t>
            </a:r>
            <a:r>
              <a:rPr lang="en-US" sz="4000" dirty="0" smtClean="0"/>
              <a:t>5</a:t>
            </a:r>
            <a:endParaRPr lang="en-US" sz="4000" dirty="0"/>
          </a:p>
        </p:txBody>
      </p:sp>
      <p:pic>
        <p:nvPicPr>
          <p:cNvPr id="4" name="Picture 2" descr="VPK logo"/>
          <p:cNvPicPr>
            <a:picLocks noChangeAspect="1" noChangeArrowheads="1"/>
          </p:cNvPicPr>
          <p:nvPr/>
        </p:nvPicPr>
        <p:blipFill>
          <a:blip r:embed="rId6" r:link="rId7" cstate="print"/>
          <a:srcRect/>
          <a:stretch>
            <a:fillRect/>
          </a:stretch>
        </p:blipFill>
        <p:spPr bwMode="auto">
          <a:xfrm>
            <a:off x="10972800" y="5910263"/>
            <a:ext cx="762000" cy="533400"/>
          </a:xfrm>
          <a:prstGeom prst="rect">
            <a:avLst/>
          </a:prstGeom>
          <a:noFill/>
          <a:ln w="9525">
            <a:noFill/>
            <a:miter lim="800000"/>
            <a:headEnd/>
            <a:tailEnd/>
          </a:ln>
        </p:spPr>
      </p:pic>
      <p:sp>
        <p:nvSpPr>
          <p:cNvPr id="5" name="Double Wave 4"/>
          <p:cNvSpPr/>
          <p:nvPr/>
        </p:nvSpPr>
        <p:spPr>
          <a:xfrm>
            <a:off x="6236900" y="170973"/>
            <a:ext cx="2458720" cy="1587183"/>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Option</a:t>
            </a:r>
            <a:endParaRPr lang="en-US" sz="4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6704969"/>
      </p:ext>
    </p:extLst>
  </p:cSld>
  <p:clrMapOvr>
    <a:masterClrMapping/>
  </p:clrMapOvr>
  <mc:AlternateContent xmlns:mc="http://schemas.openxmlformats.org/markup-compatibility/2006" xmlns:p14="http://schemas.microsoft.com/office/powerpoint/2010/main">
    <mc:Choice Requires="p14">
      <p:transition spd="slow" p14:dur="2000" advTm="20328"/>
    </mc:Choice>
    <mc:Fallback xmlns="">
      <p:transition spd="slow" advTm="2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6" name="Content Placeholder 5" descr="[오픈마켓 노하우] 검색어 설정만 잘해도 광고비 반은줄이는 (T&amp;D) 최적화 노하우 :: 셀클럽 셀러팀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0172" y="189330"/>
            <a:ext cx="3227774" cy="2313238"/>
          </a:xfrm>
        </p:spPr>
      </p:pic>
      <p:pic>
        <p:nvPicPr>
          <p:cNvPr id="8" name="Picture 2" descr="VPK logo"/>
          <p:cNvPicPr>
            <a:picLocks noChangeAspect="1" noChangeArrowheads="1"/>
          </p:cNvPicPr>
          <p:nvPr/>
        </p:nvPicPr>
        <p:blipFill>
          <a:blip r:embed="rId6" r:link="rId7" cstate="print"/>
          <a:srcRect/>
          <a:stretch>
            <a:fillRect/>
          </a:stretch>
        </p:blipFill>
        <p:spPr bwMode="auto">
          <a:xfrm>
            <a:off x="10972800" y="5910263"/>
            <a:ext cx="762000" cy="533400"/>
          </a:xfrm>
          <a:prstGeom prst="rect">
            <a:avLst/>
          </a:prstGeom>
          <a:noFill/>
          <a:ln w="9525">
            <a:noFill/>
            <a:miter lim="800000"/>
            <a:headEnd/>
            <a:tailEnd/>
          </a:ln>
        </p:spPr>
      </p:pic>
      <p:sp>
        <p:nvSpPr>
          <p:cNvPr id="3" name="Rectangle 2"/>
          <p:cNvSpPr/>
          <p:nvPr/>
        </p:nvSpPr>
        <p:spPr>
          <a:xfrm>
            <a:off x="838200" y="2828836"/>
            <a:ext cx="8305800" cy="2554545"/>
          </a:xfrm>
          <a:prstGeom prst="rect">
            <a:avLst/>
          </a:prstGeom>
        </p:spPr>
        <p:txBody>
          <a:bodyPr wrap="square">
            <a:spAutoFit/>
          </a:bodyPr>
          <a:lstStyle/>
          <a:p>
            <a:r>
              <a:rPr lang="en-US" sz="3200" dirty="0"/>
              <a:t>A child is not considered enrolled until their parent submits their VPK Certificate of Enrollment (COE) to their VPK provider of choice and the VPK provider completes the enrollment through the Provider Portal.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4859257"/>
      </p:ext>
    </p:extLst>
  </p:cSld>
  <p:clrMapOvr>
    <a:masterClrMapping/>
  </p:clrMapOvr>
  <mc:AlternateContent xmlns:mc="http://schemas.openxmlformats.org/markup-compatibility/2006" xmlns:p14="http://schemas.microsoft.com/office/powerpoint/2010/main">
    <mc:Choice Requires="p14">
      <p:transition spd="slow" p14:dur="2000" advTm="42455"/>
    </mc:Choice>
    <mc:Fallback xmlns="">
      <p:transition spd="slow" advTm="4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6" name="Content Placeholder 5" descr="[오픈마켓 노하우] 검색어 설정만 잘해도 광고비 반은줄이는 (T&amp;D) 최적화 노하우 :: 셀클럽 셀러팀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0172" y="189330"/>
            <a:ext cx="3227774" cy="2313238"/>
          </a:xfrm>
        </p:spPr>
      </p:pic>
      <p:pic>
        <p:nvPicPr>
          <p:cNvPr id="8" name="Picture 2" descr="VPK logo"/>
          <p:cNvPicPr>
            <a:picLocks noChangeAspect="1" noChangeArrowheads="1"/>
          </p:cNvPicPr>
          <p:nvPr/>
        </p:nvPicPr>
        <p:blipFill>
          <a:blip r:embed="rId6" r:link="rId7" cstate="print"/>
          <a:srcRect/>
          <a:stretch>
            <a:fillRect/>
          </a:stretch>
        </p:blipFill>
        <p:spPr bwMode="auto">
          <a:xfrm>
            <a:off x="10972800" y="5910263"/>
            <a:ext cx="762000" cy="533400"/>
          </a:xfrm>
          <a:prstGeom prst="rect">
            <a:avLst/>
          </a:prstGeom>
          <a:noFill/>
          <a:ln w="9525">
            <a:noFill/>
            <a:miter lim="800000"/>
            <a:headEnd/>
            <a:tailEnd/>
          </a:ln>
        </p:spPr>
      </p:pic>
      <p:sp>
        <p:nvSpPr>
          <p:cNvPr id="9" name="Rectangle 8"/>
          <p:cNvSpPr/>
          <p:nvPr/>
        </p:nvSpPr>
        <p:spPr>
          <a:xfrm>
            <a:off x="649705" y="2551837"/>
            <a:ext cx="8494295" cy="3108543"/>
          </a:xfrm>
          <a:prstGeom prst="rect">
            <a:avLst/>
          </a:prstGeom>
        </p:spPr>
        <p:txBody>
          <a:bodyPr wrap="square">
            <a:spAutoFit/>
          </a:bodyPr>
          <a:lstStyle/>
          <a:p>
            <a:r>
              <a:rPr lang="en-US" sz="2800" dirty="0"/>
              <a:t>Once your VPK contract is approved and you have four confirmed VPK enrollments (minimum requirement), enter the enrollments into the Provider Portal. </a:t>
            </a:r>
            <a:r>
              <a:rPr lang="en-US" sz="2800" b="1" dirty="0"/>
              <a:t>DO NOT DELAY!  </a:t>
            </a:r>
            <a:r>
              <a:rPr lang="en-US" sz="2800" dirty="0"/>
              <a:t>Enter the enrollments </a:t>
            </a:r>
            <a:r>
              <a:rPr lang="en-US" sz="2800" dirty="0" smtClean="0"/>
              <a:t>as </a:t>
            </a:r>
            <a:r>
              <a:rPr lang="en-US" sz="2800" dirty="0"/>
              <a:t>soon as possible or within 10 business days from the first day of attendance for the child.  Enrollment should begin on or after the issued date on the certificate.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1451790"/>
      </p:ext>
    </p:extLst>
  </p:cSld>
  <p:clrMapOvr>
    <a:masterClrMapping/>
  </p:clrMapOvr>
  <mc:AlternateContent xmlns:mc="http://schemas.openxmlformats.org/markup-compatibility/2006" xmlns:p14="http://schemas.microsoft.com/office/powerpoint/2010/main">
    <mc:Choice Requires="p14">
      <p:transition spd="slow" p14:dur="2000" advTm="29861"/>
    </mc:Choice>
    <mc:Fallback xmlns="">
      <p:transition spd="slow" advTm="2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6" name="Content Placeholder 5" descr="[오픈마켓 노하우] 검색어 설정만 잘해도 광고비 반은줄이는 (T&amp;D) 최적화 노하우 :: 셀클럽 셀러팀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0172" y="189330"/>
            <a:ext cx="3227774" cy="2313238"/>
          </a:xfrm>
        </p:spPr>
      </p:pic>
      <p:pic>
        <p:nvPicPr>
          <p:cNvPr id="8" name="Picture 2" descr="VPK logo"/>
          <p:cNvPicPr>
            <a:picLocks noChangeAspect="1" noChangeArrowheads="1"/>
          </p:cNvPicPr>
          <p:nvPr/>
        </p:nvPicPr>
        <p:blipFill>
          <a:blip r:embed="rId6" r:link="rId7" cstate="print"/>
          <a:srcRect/>
          <a:stretch>
            <a:fillRect/>
          </a:stretch>
        </p:blipFill>
        <p:spPr bwMode="auto">
          <a:xfrm>
            <a:off x="10972800" y="5910263"/>
            <a:ext cx="762000" cy="533400"/>
          </a:xfrm>
          <a:prstGeom prst="rect">
            <a:avLst/>
          </a:prstGeom>
          <a:noFill/>
          <a:ln w="9525">
            <a:noFill/>
            <a:miter lim="800000"/>
            <a:headEnd/>
            <a:tailEnd/>
          </a:ln>
        </p:spPr>
      </p:pic>
      <p:sp>
        <p:nvSpPr>
          <p:cNvPr id="3" name="Rectangle 2"/>
          <p:cNvSpPr/>
          <p:nvPr/>
        </p:nvSpPr>
        <p:spPr>
          <a:xfrm>
            <a:off x="529389" y="2551837"/>
            <a:ext cx="10824411" cy="3046988"/>
          </a:xfrm>
          <a:prstGeom prst="rect">
            <a:avLst/>
          </a:prstGeom>
        </p:spPr>
        <p:txBody>
          <a:bodyPr wrap="square">
            <a:spAutoFit/>
          </a:bodyPr>
          <a:lstStyle/>
          <a:p>
            <a:r>
              <a:rPr lang="en-US" sz="3200" dirty="0"/>
              <a:t>Please note, the county on the COE does not have to match the provider’s county; the child has been deemed eligible to participate in the VPK program. The enrollment automatically updates the child’s county for service to the provider’s county so the corresponding </a:t>
            </a:r>
            <a:r>
              <a:rPr lang="en-US" sz="3200" dirty="0" smtClean="0"/>
              <a:t>Early Learning Coalition may </a:t>
            </a:r>
            <a:r>
              <a:rPr lang="en-US" sz="3200" dirty="0"/>
              <a:t>manage the child’s enrollment with the provider.</a:t>
            </a:r>
          </a:p>
        </p:txBody>
      </p:sp>
      <p:pic>
        <p:nvPicPr>
          <p:cNvPr id="7"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오픈마켓 노하우] 검색어 설정만 잘해도 광고비 반은줄이는 (T&amp;D) 최적화 노하우 :: 셀클럽 셀러팀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0172" y="189330"/>
            <a:ext cx="3227774" cy="2313238"/>
          </a:xfrm>
        </p:spPr>
      </p:pic>
      <p:pic>
        <p:nvPicPr>
          <p:cNvPr id="8" name="Picture 2" descr="VPK logo"/>
          <p:cNvPicPr>
            <a:picLocks noChangeAspect="1" noChangeArrowheads="1"/>
          </p:cNvPicPr>
          <p:nvPr/>
        </p:nvPicPr>
        <p:blipFill>
          <a:blip r:embed="rId6" r:link="rId7" cstate="print"/>
          <a:srcRect/>
          <a:stretch>
            <a:fillRect/>
          </a:stretch>
        </p:blipFill>
        <p:spPr bwMode="auto">
          <a:xfrm>
            <a:off x="10972800" y="5910263"/>
            <a:ext cx="762000" cy="533400"/>
          </a:xfrm>
          <a:prstGeom prst="rect">
            <a:avLst/>
          </a:prstGeom>
          <a:noFill/>
          <a:ln w="9525">
            <a:noFill/>
            <a:miter lim="800000"/>
            <a:headEnd/>
            <a:tailEnd/>
          </a:ln>
        </p:spPr>
      </p:pic>
      <p:sp>
        <p:nvSpPr>
          <p:cNvPr id="3" name="Rectangle 2"/>
          <p:cNvSpPr/>
          <p:nvPr/>
        </p:nvSpPr>
        <p:spPr>
          <a:xfrm>
            <a:off x="601579" y="2551837"/>
            <a:ext cx="10948737" cy="3539430"/>
          </a:xfrm>
          <a:prstGeom prst="rect">
            <a:avLst/>
          </a:prstGeom>
        </p:spPr>
        <p:txBody>
          <a:bodyPr wrap="square">
            <a:spAutoFit/>
          </a:bodyPr>
          <a:lstStyle/>
          <a:p>
            <a:r>
              <a:rPr lang="en-US" sz="3200" dirty="0"/>
              <a:t>…remember, to receive payment you must have four children enrolled in a class. Make a note of the issue date on the certificates, which will affect the start date of payment</a:t>
            </a:r>
            <a:r>
              <a:rPr lang="en-US" sz="3200" dirty="0" smtClean="0"/>
              <a:t>.</a:t>
            </a:r>
          </a:p>
          <a:p>
            <a:endParaRPr lang="en-US" sz="3200" dirty="0"/>
          </a:p>
          <a:p>
            <a:r>
              <a:rPr lang="en-US" sz="3200" dirty="0"/>
              <a:t>…check the remaining hours for a child transferring to your center from another county or another provider, as the program hours may end early for the child.</a:t>
            </a:r>
            <a:endParaRPr lang="en-US" dirty="0"/>
          </a:p>
        </p:txBody>
      </p:sp>
      <p:sp>
        <p:nvSpPr>
          <p:cNvPr id="7"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3603392"/>
      </p:ext>
    </p:extLst>
  </p:cSld>
  <p:clrMapOvr>
    <a:masterClrMapping/>
  </p:clrMapOvr>
  <mc:AlternateContent xmlns:mc="http://schemas.openxmlformats.org/markup-compatibility/2006" xmlns:p14="http://schemas.microsoft.com/office/powerpoint/2010/main">
    <mc:Choice Requires="p14">
      <p:transition spd="slow" p14:dur="2000" advTm="28036"/>
    </mc:Choice>
    <mc:Fallback xmlns="">
      <p:transition spd="slow" advTm="2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6" name="Content Placeholder 5" descr="[오픈마켓 노하우] 검색어 설정만 잘해도 광고비 반은줄이는 (T&amp;D) 최적화 노하우 :: 셀클럽 셀러팀 ..."/>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0172" y="189330"/>
            <a:ext cx="3227774" cy="2313238"/>
          </a:xfrm>
        </p:spPr>
      </p:pic>
      <p:pic>
        <p:nvPicPr>
          <p:cNvPr id="8"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sp>
        <p:nvSpPr>
          <p:cNvPr id="3" name="Rectangle 2"/>
          <p:cNvSpPr/>
          <p:nvPr/>
        </p:nvSpPr>
        <p:spPr>
          <a:xfrm>
            <a:off x="529389" y="2690336"/>
            <a:ext cx="11205411" cy="3046988"/>
          </a:xfrm>
          <a:prstGeom prst="rect">
            <a:avLst/>
          </a:prstGeom>
        </p:spPr>
        <p:txBody>
          <a:bodyPr wrap="square">
            <a:spAutoFit/>
          </a:bodyPr>
          <a:lstStyle/>
          <a:p>
            <a:r>
              <a:rPr lang="en-US" sz="3200" dirty="0"/>
              <a:t>…check with the parent on all reenrollments from another county. There will be no back payment for transfers not completed and approved by VPK. </a:t>
            </a:r>
            <a:endParaRPr lang="en-US" sz="3200" dirty="0" smtClean="0"/>
          </a:p>
          <a:p>
            <a:endParaRPr lang="en-US" sz="3200" dirty="0"/>
          </a:p>
          <a:p>
            <a:r>
              <a:rPr lang="en-US" sz="3200" dirty="0"/>
              <a:t>…remind parents that all reenrollment requests must be submitted through the Family Portal.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9755254"/>
      </p:ext>
    </p:extLst>
  </p:cSld>
  <p:clrMapOvr>
    <a:masterClrMapping/>
  </p:clrMapOvr>
  <mc:AlternateContent xmlns:mc="http://schemas.openxmlformats.org/markup-compatibility/2006" xmlns:p14="http://schemas.microsoft.com/office/powerpoint/2010/main">
    <mc:Choice Requires="p14">
      <p:transition spd="slow" p14:dur="2000" advTm="20634"/>
    </mc:Choice>
    <mc:Fallback xmlns="">
      <p:transition spd="slow" advTm="2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8"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sp>
        <p:nvSpPr>
          <p:cNvPr id="3" name="Rectangle 2"/>
          <p:cNvSpPr/>
          <p:nvPr/>
        </p:nvSpPr>
        <p:spPr>
          <a:xfrm>
            <a:off x="457200" y="2828836"/>
            <a:ext cx="11277600" cy="3539430"/>
          </a:xfrm>
          <a:prstGeom prst="rect">
            <a:avLst/>
          </a:prstGeom>
        </p:spPr>
        <p:txBody>
          <a:bodyPr wrap="square">
            <a:spAutoFit/>
          </a:bodyPr>
          <a:lstStyle/>
          <a:p>
            <a:r>
              <a:rPr lang="en-US" sz="3200" dirty="0" smtClean="0"/>
              <a:t>…Don’t create </a:t>
            </a:r>
            <a:r>
              <a:rPr lang="en-US" sz="3200" dirty="0"/>
              <a:t>a Family Portal account on behalf of a parent using your center or personal email address. Parent’s must create their own account, and their login information is confidential</a:t>
            </a:r>
            <a:r>
              <a:rPr lang="en-US" sz="3200" dirty="0" smtClean="0"/>
              <a:t>.</a:t>
            </a:r>
          </a:p>
          <a:p>
            <a:endParaRPr lang="en-US" sz="3200" dirty="0"/>
          </a:p>
          <a:p>
            <a:r>
              <a:rPr lang="en-US" sz="3200" dirty="0" smtClean="0"/>
              <a:t>…Don’t enroll </a:t>
            </a:r>
            <a:r>
              <a:rPr lang="en-US" sz="3200" dirty="0"/>
              <a:t>a child without a certificate – no exceptions! VPK will not back date any payment for certificates received late, pending parent registration. </a:t>
            </a:r>
          </a:p>
        </p:txBody>
      </p:sp>
      <p:pic>
        <p:nvPicPr>
          <p:cNvPr id="5" name="Picture 4" descr="Original file ‎ (SVG file, nominally 20 × 20 pixels, fil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68442"/>
            <a:ext cx="2310063" cy="231006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0514101"/>
      </p:ext>
    </p:extLst>
  </p:cSld>
  <p:clrMapOvr>
    <a:masterClrMapping/>
  </p:clrMapOvr>
  <mc:AlternateContent xmlns:mc="http://schemas.openxmlformats.org/markup-compatibility/2006" xmlns:p14="http://schemas.microsoft.com/office/powerpoint/2010/main">
    <mc:Choice Requires="p14">
      <p:transition spd="slow" p14:dur="2000" advTm="31516"/>
    </mc:Choice>
    <mc:Fallback xmlns="">
      <p:transition spd="slow" advTm="3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8"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Picture 4" descr="Original file ‎ (SVG file, nominally 20 × 20 pixels, fil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68442"/>
            <a:ext cx="2310063" cy="2310063"/>
          </a:xfrm>
          <a:prstGeom prst="rect">
            <a:avLst/>
          </a:prstGeom>
        </p:spPr>
      </p:pic>
      <p:sp>
        <p:nvSpPr>
          <p:cNvPr id="4" name="Rectangle 3"/>
          <p:cNvSpPr/>
          <p:nvPr/>
        </p:nvSpPr>
        <p:spPr>
          <a:xfrm>
            <a:off x="577516" y="2413338"/>
            <a:ext cx="11157284" cy="4093428"/>
          </a:xfrm>
          <a:prstGeom prst="rect">
            <a:avLst/>
          </a:prstGeom>
        </p:spPr>
        <p:txBody>
          <a:bodyPr wrap="square">
            <a:spAutoFit/>
          </a:bodyPr>
          <a:lstStyle/>
          <a:p>
            <a:r>
              <a:rPr lang="en-US" sz="3200" dirty="0" smtClean="0"/>
              <a:t>… Don’t</a:t>
            </a:r>
            <a:r>
              <a:rPr lang="en-US" dirty="0" smtClean="0"/>
              <a:t>  </a:t>
            </a:r>
            <a:r>
              <a:rPr lang="en-US" sz="3200" dirty="0" smtClean="0"/>
              <a:t>fax</a:t>
            </a:r>
            <a:r>
              <a:rPr lang="en-US" sz="3200" dirty="0"/>
              <a:t>, email, drop-off, or upload certificates. Each certificate must be entered into the portal and then kept on file at your center</a:t>
            </a:r>
            <a:r>
              <a:rPr lang="en-US" sz="3200" dirty="0" smtClean="0"/>
              <a:t>.</a:t>
            </a:r>
          </a:p>
          <a:p>
            <a:endParaRPr lang="en-US" dirty="0"/>
          </a:p>
          <a:p>
            <a:r>
              <a:rPr lang="en-US" sz="3200" dirty="0" smtClean="0"/>
              <a:t>…</a:t>
            </a:r>
            <a:r>
              <a:rPr lang="en-US" sz="3200" dirty="0"/>
              <a:t> Don’t </a:t>
            </a:r>
            <a:r>
              <a:rPr lang="en-US" sz="3200" dirty="0" smtClean="0"/>
              <a:t>use </a:t>
            </a:r>
            <a:r>
              <a:rPr lang="en-US" sz="3200" dirty="0"/>
              <a:t>white out or cross out any information printed on the certificate</a:t>
            </a:r>
            <a:r>
              <a:rPr lang="en-US" sz="3200" dirty="0" smtClean="0"/>
              <a:t>.</a:t>
            </a:r>
          </a:p>
          <a:p>
            <a:endParaRPr lang="en-US" dirty="0"/>
          </a:p>
          <a:p>
            <a:r>
              <a:rPr lang="en-US" sz="3200" dirty="0" smtClean="0"/>
              <a:t>…</a:t>
            </a:r>
            <a:r>
              <a:rPr lang="en-US" sz="3200" dirty="0"/>
              <a:t> Don’t </a:t>
            </a:r>
            <a:r>
              <a:rPr lang="en-US" sz="3200" dirty="0" smtClean="0"/>
              <a:t>upload </a:t>
            </a:r>
            <a:r>
              <a:rPr lang="en-US" sz="3200" dirty="0"/>
              <a:t>certificates with your month attendance sheets or sign in/out forms.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7873364"/>
      </p:ext>
    </p:extLst>
  </p:cSld>
  <p:clrMapOvr>
    <a:masterClrMapping/>
  </p:clrMapOvr>
  <mc:AlternateContent xmlns:mc="http://schemas.openxmlformats.org/markup-compatibility/2006" xmlns:p14="http://schemas.microsoft.com/office/powerpoint/2010/main">
    <mc:Choice Requires="p14">
      <p:transition spd="slow" p14:dur="2000" advTm="26761"/>
    </mc:Choice>
    <mc:Fallback xmlns="">
      <p:transition spd="slow" advTm="2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Options</a:t>
            </a:r>
            <a:endParaRPr lang="en-US" dirty="0"/>
          </a:p>
        </p:txBody>
      </p:sp>
      <p:sp>
        <p:nvSpPr>
          <p:cNvPr id="3" name="Content Placeholder 2"/>
          <p:cNvSpPr>
            <a:spLocks noGrp="1"/>
          </p:cNvSpPr>
          <p:nvPr>
            <p:ph idx="1"/>
          </p:nvPr>
        </p:nvSpPr>
        <p:spPr/>
        <p:txBody>
          <a:bodyPr>
            <a:normAutofit/>
          </a:bodyPr>
          <a:lstStyle/>
          <a:p>
            <a:pPr marL="0" indent="0">
              <a:buNone/>
            </a:pPr>
            <a:r>
              <a:rPr lang="en-US" sz="4000" u="sng" dirty="0">
                <a:cs typeface="Times New Roman" pitchFamily="18" charset="0"/>
              </a:rPr>
              <a:t>Fall Option:</a:t>
            </a:r>
          </a:p>
          <a:p>
            <a:endParaRPr lang="en-US" dirty="0">
              <a:cs typeface="Times New Roman" pitchFamily="18" charset="0"/>
            </a:endParaRPr>
          </a:p>
          <a:p>
            <a:r>
              <a:rPr lang="en-US" sz="4000" dirty="0">
                <a:cs typeface="Times New Roman" pitchFamily="18" charset="0"/>
              </a:rPr>
              <a:t>Child must meet birthdate range 	</a:t>
            </a:r>
          </a:p>
          <a:p>
            <a:r>
              <a:rPr lang="en-US" sz="4000" dirty="0">
                <a:cs typeface="Times New Roman" pitchFamily="18" charset="0"/>
              </a:rPr>
              <a:t>Ratio  -  4-11 children to 1 instructor / up to 20 with 2 instructors</a:t>
            </a:r>
          </a:p>
          <a:p>
            <a:r>
              <a:rPr lang="en-US" sz="4000" dirty="0">
                <a:cs typeface="Times New Roman" pitchFamily="18" charset="0"/>
              </a:rPr>
              <a:t>Must offer 540 </a:t>
            </a:r>
            <a:r>
              <a:rPr lang="en-US" sz="4000" dirty="0" smtClean="0">
                <a:cs typeface="Times New Roman" pitchFamily="18" charset="0"/>
              </a:rPr>
              <a:t>hours</a:t>
            </a:r>
            <a:endParaRPr lang="en-US" sz="4000" dirty="0">
              <a:cs typeface="Times New Roman" pitchFamily="18" charset="0"/>
            </a:endParaRPr>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Picture 4" descr="Show and tell (education) - Wikipe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0639" y="551250"/>
            <a:ext cx="3693161" cy="246210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2360115"/>
      </p:ext>
    </p:extLst>
  </p:cSld>
  <p:clrMapOvr>
    <a:masterClrMapping/>
  </p:clrMapOvr>
  <mc:AlternateContent xmlns:mc="http://schemas.openxmlformats.org/markup-compatibility/2006" xmlns:p14="http://schemas.microsoft.com/office/powerpoint/2010/main">
    <mc:Choice Requires="p14">
      <p:transition spd="slow" p14:dur="2000" advTm="22071"/>
    </mc:Choice>
    <mc:Fallback xmlns="">
      <p:transition spd="slow" advTm="2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800" dirty="0" smtClean="0"/>
              <a:t>Information for VPK Providers</a:t>
            </a:r>
            <a:endParaRPr lang="en-US" sz="4800" dirty="0"/>
          </a:p>
        </p:txBody>
      </p:sp>
      <p:pic>
        <p:nvPicPr>
          <p:cNvPr id="8"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7" name="Picture 6" descr="Original file ‎ (SVG file, nominally 20 × 20 pixels, fil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68442"/>
            <a:ext cx="2310063" cy="2310063"/>
          </a:xfrm>
          <a:prstGeom prst="rect">
            <a:avLst/>
          </a:prstGeom>
        </p:spPr>
      </p:pic>
      <p:sp>
        <p:nvSpPr>
          <p:cNvPr id="4" name="Rectangle 3"/>
          <p:cNvSpPr/>
          <p:nvPr/>
        </p:nvSpPr>
        <p:spPr>
          <a:xfrm>
            <a:off x="553453" y="2859614"/>
            <a:ext cx="11181347" cy="2554545"/>
          </a:xfrm>
          <a:prstGeom prst="rect">
            <a:avLst/>
          </a:prstGeom>
        </p:spPr>
        <p:txBody>
          <a:bodyPr wrap="square">
            <a:spAutoFit/>
          </a:bodyPr>
          <a:lstStyle/>
          <a:p>
            <a:r>
              <a:rPr lang="en-US" sz="3200" dirty="0"/>
              <a:t>… Don’t </a:t>
            </a:r>
            <a:r>
              <a:rPr lang="en-US" sz="3200" dirty="0" smtClean="0"/>
              <a:t>wait </a:t>
            </a:r>
            <a:r>
              <a:rPr lang="en-US" sz="3200" dirty="0"/>
              <a:t>until the 3</a:t>
            </a:r>
            <a:r>
              <a:rPr lang="en-US" sz="3200" baseline="30000" dirty="0"/>
              <a:t>rd</a:t>
            </a:r>
            <a:r>
              <a:rPr lang="en-US" sz="3200" dirty="0"/>
              <a:t> of the month to enroll a child in your center, especially for a previous month</a:t>
            </a:r>
            <a:r>
              <a:rPr lang="en-US" sz="3200" dirty="0" smtClean="0"/>
              <a:t>.</a:t>
            </a:r>
          </a:p>
          <a:p>
            <a:endParaRPr lang="en-US" sz="3200" dirty="0"/>
          </a:p>
          <a:p>
            <a:r>
              <a:rPr lang="en-US" sz="3200" dirty="0"/>
              <a:t>… Don’t </a:t>
            </a:r>
            <a:r>
              <a:rPr lang="en-US" sz="3200" dirty="0" smtClean="0"/>
              <a:t>use </a:t>
            </a:r>
            <a:r>
              <a:rPr lang="en-US" sz="3200" dirty="0"/>
              <a:t>the following forms, which are no longer in use: Delete, Class </a:t>
            </a:r>
            <a:r>
              <a:rPr lang="en-US" sz="3200" dirty="0" smtClean="0"/>
              <a:t>Transfer, </a:t>
            </a:r>
            <a:r>
              <a:rPr lang="en-US" sz="3200" dirty="0"/>
              <a:t>or Class Enrollment forms.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2357307"/>
      </p:ext>
    </p:extLst>
  </p:cSld>
  <p:clrMapOvr>
    <a:masterClrMapping/>
  </p:clrMapOvr>
  <mc:AlternateContent xmlns:mc="http://schemas.openxmlformats.org/markup-compatibility/2006" xmlns:p14="http://schemas.microsoft.com/office/powerpoint/2010/main">
    <mc:Choice Requires="p14">
      <p:transition spd="slow" p14:dur="2000" advTm="21914"/>
    </mc:Choice>
    <mc:Fallback xmlns="">
      <p:transition spd="slow" advTm="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Provider Portal User Guide</a:t>
            </a:r>
            <a:endParaRPr lang="en-US" sz="4800" dirty="0"/>
          </a:p>
        </p:txBody>
      </p:sp>
      <p:pic>
        <p:nvPicPr>
          <p:cNvPr id="8"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sp>
        <p:nvSpPr>
          <p:cNvPr id="3" name="Content Placeholder 2"/>
          <p:cNvSpPr>
            <a:spLocks noGrp="1"/>
          </p:cNvSpPr>
          <p:nvPr>
            <p:ph idx="1"/>
          </p:nvPr>
        </p:nvSpPr>
        <p:spPr/>
        <p:txBody>
          <a:bodyPr/>
          <a:lstStyle/>
          <a:p>
            <a:pPr marL="0" indent="0">
              <a:buNone/>
            </a:pPr>
            <a:r>
              <a:rPr lang="en-US" sz="3200" dirty="0">
                <a:cs typeface="Times New Roman" pitchFamily="18" charset="0"/>
              </a:rPr>
              <a:t>All child transactions entered into the Provider Portal will be reviewed by your VPK Enrollment Specialist. This includes:</a:t>
            </a:r>
          </a:p>
          <a:p>
            <a:r>
              <a:rPr lang="en-US" sz="3200" dirty="0">
                <a:cs typeface="Times New Roman" pitchFamily="18" charset="0"/>
              </a:rPr>
              <a:t>Enrollments</a:t>
            </a:r>
          </a:p>
          <a:p>
            <a:r>
              <a:rPr lang="en-US" sz="3200" dirty="0">
                <a:cs typeface="Times New Roman" pitchFamily="18" charset="0"/>
              </a:rPr>
              <a:t>Terminations</a:t>
            </a:r>
          </a:p>
          <a:p>
            <a:r>
              <a:rPr lang="en-US" sz="3200" dirty="0">
                <a:cs typeface="Times New Roman" pitchFamily="18" charset="0"/>
              </a:rPr>
              <a:t>Class Transfers/Changes</a:t>
            </a:r>
          </a:p>
          <a:p>
            <a:r>
              <a:rPr lang="en-US" sz="3200" dirty="0">
                <a:cs typeface="Times New Roman" pitchFamily="18" charset="0"/>
              </a:rPr>
              <a:t>Removing a child never enrolled</a:t>
            </a:r>
          </a:p>
          <a:p>
            <a:pPr marL="0" indent="0">
              <a:buNone/>
            </a:pPr>
            <a:endParaRPr lang="en-US" dirty="0"/>
          </a:p>
        </p:txBody>
      </p:sp>
      <p:sp>
        <p:nvSpPr>
          <p:cNvPr id="4" name="Rectangle 3"/>
          <p:cNvSpPr/>
          <p:nvPr/>
        </p:nvSpPr>
        <p:spPr>
          <a:xfrm>
            <a:off x="1120000" y="5462337"/>
            <a:ext cx="9491853" cy="98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User Guide Pages 89-100</a:t>
            </a:r>
            <a:endParaRPr lang="en-US"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3170637"/>
      </p:ext>
    </p:extLst>
  </p:cSld>
  <p:clrMapOvr>
    <a:masterClrMapping/>
  </p:clrMapOvr>
  <mc:AlternateContent xmlns:mc="http://schemas.openxmlformats.org/markup-compatibility/2006" xmlns:p14="http://schemas.microsoft.com/office/powerpoint/2010/main">
    <mc:Choice Requires="p14">
      <p:transition spd="slow" p14:dur="2000" advTm="25602"/>
    </mc:Choice>
    <mc:Fallback xmlns="">
      <p:transition spd="slow" advTm="2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graphicFrame>
        <p:nvGraphicFramePr>
          <p:cNvPr id="5" name="Content Placeholder 11"/>
          <p:cNvGraphicFramePr>
            <a:graphicFrameLocks noGrp="1"/>
          </p:cNvGraphicFramePr>
          <p:nvPr>
            <p:ph idx="1"/>
            <p:extLst/>
          </p:nvPr>
        </p:nvGraphicFramePr>
        <p:xfrm>
          <a:off x="688478" y="1544323"/>
          <a:ext cx="10815044" cy="4765198"/>
        </p:xfrm>
        <a:graphic>
          <a:graphicData uri="http://schemas.openxmlformats.org/drawingml/2006/table">
            <a:tbl>
              <a:tblPr firstRow="1" firstCol="1" bandRow="1">
                <a:tableStyleId>{8799B23B-EC83-4686-B30A-512413B5E67A}</a:tableStyleId>
              </a:tblPr>
              <a:tblGrid>
                <a:gridCol w="2527805">
                  <a:extLst>
                    <a:ext uri="{9D8B030D-6E8A-4147-A177-3AD203B41FA5}">
                      <a16:colId xmlns:a16="http://schemas.microsoft.com/office/drawing/2014/main" val="2624885715"/>
                    </a:ext>
                  </a:extLst>
                </a:gridCol>
                <a:gridCol w="2688588">
                  <a:extLst>
                    <a:ext uri="{9D8B030D-6E8A-4147-A177-3AD203B41FA5}">
                      <a16:colId xmlns:a16="http://schemas.microsoft.com/office/drawing/2014/main" val="3665696605"/>
                    </a:ext>
                  </a:extLst>
                </a:gridCol>
                <a:gridCol w="1773216">
                  <a:extLst>
                    <a:ext uri="{9D8B030D-6E8A-4147-A177-3AD203B41FA5}">
                      <a16:colId xmlns:a16="http://schemas.microsoft.com/office/drawing/2014/main" val="110017535"/>
                    </a:ext>
                  </a:extLst>
                </a:gridCol>
                <a:gridCol w="3825435">
                  <a:extLst>
                    <a:ext uri="{9D8B030D-6E8A-4147-A177-3AD203B41FA5}">
                      <a16:colId xmlns:a16="http://schemas.microsoft.com/office/drawing/2014/main" val="2898347353"/>
                    </a:ext>
                  </a:extLst>
                </a:gridCol>
              </a:tblGrid>
              <a:tr h="895444">
                <a:tc>
                  <a:txBody>
                    <a:bodyPr/>
                    <a:lstStyle/>
                    <a:p>
                      <a:pPr marL="0" marR="0">
                        <a:lnSpc>
                          <a:spcPct val="115000"/>
                        </a:lnSpc>
                        <a:spcBef>
                          <a:spcPts val="0"/>
                        </a:spcBef>
                        <a:spcAft>
                          <a:spcPts val="0"/>
                        </a:spcAft>
                      </a:pPr>
                      <a:r>
                        <a:rPr lang="en-US" sz="1800" dirty="0">
                          <a:effectLst/>
                        </a:rPr>
                        <a:t>Elizabeth Diaz, </a:t>
                      </a:r>
                      <a:endParaRPr lang="en-US" sz="1800" dirty="0" smtClean="0">
                        <a:effectLst/>
                      </a:endParaRPr>
                    </a:p>
                    <a:p>
                      <a:pPr marL="0" marR="0">
                        <a:lnSpc>
                          <a:spcPct val="115000"/>
                        </a:lnSpc>
                        <a:spcBef>
                          <a:spcPts val="0"/>
                        </a:spcBef>
                        <a:spcAft>
                          <a:spcPts val="0"/>
                        </a:spcAft>
                      </a:pPr>
                      <a:r>
                        <a:rPr lang="en-US" sz="1800" dirty="0" smtClean="0">
                          <a:effectLst/>
                        </a:rPr>
                        <a:t>VPK Manager</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Head Start &amp; UCP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407-532-4155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u="sng" dirty="0">
                          <a:effectLst/>
                          <a:hlinkClick r:id="rId5"/>
                        </a:rPr>
                        <a:t>ediaz@4cflorida.org</a:t>
                      </a:r>
                      <a:endParaRPr lang="en-US" sz="1800" dirty="0">
                        <a:effectLst/>
                      </a:endParaRPr>
                    </a:p>
                    <a:p>
                      <a:pPr marL="0" marR="0">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9233609"/>
                  </a:ext>
                </a:extLst>
              </a:tr>
              <a:tr h="881469">
                <a:tc>
                  <a:txBody>
                    <a:bodyPr/>
                    <a:lstStyle/>
                    <a:p>
                      <a:pPr marL="0" marR="0">
                        <a:lnSpc>
                          <a:spcPct val="115000"/>
                        </a:lnSpc>
                        <a:spcBef>
                          <a:spcPts val="0"/>
                        </a:spcBef>
                        <a:spcAft>
                          <a:spcPts val="0"/>
                        </a:spcAft>
                      </a:pPr>
                      <a:r>
                        <a:rPr lang="en-US" sz="1800" dirty="0">
                          <a:effectLst/>
                        </a:rPr>
                        <a:t>Cynthia Aguilar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I  through O  &amp; </a:t>
                      </a:r>
                    </a:p>
                    <a:p>
                      <a:pPr marL="0" marR="0">
                        <a:lnSpc>
                          <a:spcPct val="115000"/>
                        </a:lnSpc>
                        <a:spcBef>
                          <a:spcPts val="0"/>
                        </a:spcBef>
                        <a:spcAft>
                          <a:spcPts val="0"/>
                        </a:spcAft>
                      </a:pPr>
                      <a:r>
                        <a:rPr lang="en-US" sz="1800" dirty="0">
                          <a:effectLst/>
                        </a:rPr>
                        <a:t>all La Petite centers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407- 532-4127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800" u="sng" dirty="0">
                          <a:effectLst/>
                          <a:hlinkClick r:id="rId6"/>
                        </a:rPr>
                        <a:t>caguilar@4cflorida.org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8712954"/>
                  </a:ext>
                </a:extLst>
              </a:tr>
              <a:tr h="756954">
                <a:tc>
                  <a:txBody>
                    <a:bodyPr/>
                    <a:lstStyle/>
                    <a:p>
                      <a:pPr marL="0" marR="0">
                        <a:lnSpc>
                          <a:spcPct val="115000"/>
                        </a:lnSpc>
                        <a:spcBef>
                          <a:spcPts val="0"/>
                        </a:spcBef>
                        <a:spcAft>
                          <a:spcPts val="0"/>
                        </a:spcAft>
                      </a:pPr>
                      <a:r>
                        <a:rPr lang="en-US" sz="1800" dirty="0">
                          <a:effectLst/>
                        </a:rPr>
                        <a:t>Francis Ramos-Marin</a:t>
                      </a:r>
                      <a:endParaRPr lang="en-US" sz="1800" dirty="0">
                        <a:solidFill>
                          <a:schemeClr val="accent5">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A  through  H  &amp; all KinderCare  centers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407-532-4371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u="sng" dirty="0">
                          <a:effectLst/>
                          <a:hlinkClick r:id="rId7"/>
                        </a:rPr>
                        <a:t>FRamos-Marin@4cflorida.org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7313666"/>
                  </a:ext>
                </a:extLst>
              </a:tr>
              <a:tr h="785308">
                <a:tc>
                  <a:txBody>
                    <a:bodyPr/>
                    <a:lstStyle/>
                    <a:p>
                      <a:pPr marL="0" marR="0">
                        <a:lnSpc>
                          <a:spcPct val="115000"/>
                        </a:lnSpc>
                        <a:spcBef>
                          <a:spcPts val="0"/>
                        </a:spcBef>
                        <a:spcAft>
                          <a:spcPts val="0"/>
                        </a:spcAft>
                      </a:pPr>
                      <a:r>
                        <a:rPr lang="en-US" sz="1800" dirty="0">
                          <a:effectLst/>
                        </a:rPr>
                        <a:t>Lora Petty</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P  through  Z and OCPS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407-532-4321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u="sng" dirty="0">
                          <a:effectLst/>
                          <a:hlinkClick r:id="rId8"/>
                        </a:rPr>
                        <a:t>lpetty@4cflorida.org</a:t>
                      </a:r>
                      <a:endParaRPr lang="en-US" sz="1800" dirty="0">
                        <a:effectLst/>
                      </a:endParaRPr>
                    </a:p>
                    <a:p>
                      <a:pPr marL="0" marR="0">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8828226"/>
                  </a:ext>
                </a:extLst>
              </a:tr>
              <a:tr h="1395063">
                <a:tc>
                  <a:txBody>
                    <a:bodyPr/>
                    <a:lstStyle/>
                    <a:p>
                      <a:pPr marL="0" marR="0">
                        <a:lnSpc>
                          <a:spcPct val="115000"/>
                        </a:lnSpc>
                        <a:spcBef>
                          <a:spcPts val="0"/>
                        </a:spcBef>
                        <a:spcAft>
                          <a:spcPts val="0"/>
                        </a:spcAft>
                      </a:pPr>
                      <a:r>
                        <a:rPr lang="en-US" sz="1800" dirty="0">
                          <a:effectLst/>
                        </a:rPr>
                        <a:t>4C Website </a:t>
                      </a:r>
                    </a:p>
                    <a:p>
                      <a:pPr marL="0" marR="0">
                        <a:lnSpc>
                          <a:spcPct val="115000"/>
                        </a:lnSpc>
                        <a:spcBef>
                          <a:spcPts val="0"/>
                        </a:spcBef>
                        <a:spcAft>
                          <a:spcPts val="0"/>
                        </a:spcAft>
                      </a:pPr>
                      <a:r>
                        <a:rPr lang="en-US" sz="1800" u="sng" dirty="0">
                          <a:effectLst/>
                          <a:hlinkClick r:id="rId9"/>
                        </a:rPr>
                        <a:t>www.4cflorida.org</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rPr>
                        <a:t>VPK </a:t>
                      </a:r>
                      <a:r>
                        <a:rPr lang="en-US" sz="1800" dirty="0" smtClean="0">
                          <a:effectLst/>
                        </a:rPr>
                        <a:t>Enrollment </a:t>
                      </a:r>
                    </a:p>
                    <a:p>
                      <a:pPr marL="0" marR="0" algn="ctr">
                        <a:lnSpc>
                          <a:spcPct val="115000"/>
                        </a:lnSpc>
                        <a:spcBef>
                          <a:spcPts val="0"/>
                        </a:spcBef>
                        <a:spcAft>
                          <a:spcPts val="0"/>
                        </a:spcAft>
                      </a:pPr>
                      <a:r>
                        <a:rPr lang="en-US" sz="1800" dirty="0" smtClean="0">
                          <a:effectLst/>
                        </a:rPr>
                        <a:t>Hotline</a:t>
                      </a:r>
                      <a:endParaRPr lang="en-US" sz="1800" dirty="0">
                        <a:effectLst/>
                      </a:endParaRPr>
                    </a:p>
                    <a:p>
                      <a:pPr marL="0" marR="0" algn="ctr">
                        <a:lnSpc>
                          <a:spcPct val="115000"/>
                        </a:lnSpc>
                        <a:spcBef>
                          <a:spcPts val="0"/>
                        </a:spcBef>
                        <a:spcAft>
                          <a:spcPts val="0"/>
                        </a:spcAft>
                      </a:pPr>
                      <a:r>
                        <a:rPr lang="en-US" sz="1800" dirty="0">
                          <a:effectLst/>
                        </a:rPr>
                        <a:t>407-532-4500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dirty="0">
                          <a:effectLst/>
                        </a:rPr>
                        <a:t>VPK Portal Helpline</a:t>
                      </a:r>
                    </a:p>
                    <a:p>
                      <a:pPr marL="0" marR="0" algn="ctr">
                        <a:lnSpc>
                          <a:spcPct val="115000"/>
                        </a:lnSpc>
                        <a:spcBef>
                          <a:spcPts val="0"/>
                        </a:spcBef>
                        <a:spcAft>
                          <a:spcPts val="0"/>
                        </a:spcAft>
                      </a:pPr>
                      <a:r>
                        <a:rPr lang="en-US" sz="1800" dirty="0">
                          <a:effectLst/>
                        </a:rPr>
                        <a:t>407-532-4113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800" dirty="0">
                          <a:effectLst/>
                        </a:rPr>
                        <a:t>4C- VPK Enrollment Department</a:t>
                      </a:r>
                    </a:p>
                    <a:p>
                      <a:pPr marL="0" marR="0">
                        <a:lnSpc>
                          <a:spcPct val="115000"/>
                        </a:lnSpc>
                        <a:spcBef>
                          <a:spcPts val="0"/>
                        </a:spcBef>
                        <a:spcAft>
                          <a:spcPts val="0"/>
                        </a:spcAft>
                      </a:pPr>
                      <a:r>
                        <a:rPr lang="en-US" sz="1800" dirty="0">
                          <a:effectLst/>
                        </a:rPr>
                        <a:t>3500 W. Colonial Drive</a:t>
                      </a:r>
                    </a:p>
                    <a:p>
                      <a:pPr marL="0" marR="0">
                        <a:lnSpc>
                          <a:spcPct val="115000"/>
                        </a:lnSpc>
                        <a:spcBef>
                          <a:spcPts val="0"/>
                        </a:spcBef>
                        <a:spcAft>
                          <a:spcPts val="0"/>
                        </a:spcAft>
                      </a:pPr>
                      <a:r>
                        <a:rPr lang="en-US" sz="1800" dirty="0">
                          <a:effectLst/>
                        </a:rPr>
                        <a:t>Orlando, FL </a:t>
                      </a:r>
                      <a:r>
                        <a:rPr lang="en-US" sz="1800" dirty="0" smtClean="0">
                          <a:effectLst/>
                        </a:rPr>
                        <a:t>32808</a:t>
                      </a:r>
                      <a:endParaRPr lang="en-US" sz="1800" dirty="0">
                        <a:effectLst/>
                      </a:endParaRPr>
                    </a:p>
                  </a:txBody>
                  <a:tcPr marL="68580" marR="68580" marT="0" marB="0"/>
                </a:tc>
                <a:extLst>
                  <a:ext uri="{0D108BD9-81ED-4DB2-BD59-A6C34878D82A}">
                    <a16:rowId xmlns:a16="http://schemas.microsoft.com/office/drawing/2014/main" val="1430942773"/>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7241869"/>
      </p:ext>
    </p:extLst>
  </p:cSld>
  <p:clrMapOvr>
    <a:masterClrMapping/>
  </p:clrMapOvr>
  <mc:AlternateContent xmlns:mc="http://schemas.openxmlformats.org/markup-compatibility/2006" xmlns:p14="http://schemas.microsoft.com/office/powerpoint/2010/main">
    <mc:Choice Requires="p14">
      <p:transition spd="slow" p14:dur="2000" advTm="14967"/>
    </mc:Choice>
    <mc:Fallback xmlns="">
      <p:transition spd="slow" advTm="1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VPK Providers</a:t>
            </a:r>
            <a:endParaRPr lang="en-US" sz="4800" dirty="0"/>
          </a:p>
        </p:txBody>
      </p:sp>
      <p:pic>
        <p:nvPicPr>
          <p:cNvPr id="8"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sp>
        <p:nvSpPr>
          <p:cNvPr id="3" name="Content Placeholder 2"/>
          <p:cNvSpPr>
            <a:spLocks noGrp="1"/>
          </p:cNvSpPr>
          <p:nvPr>
            <p:ph idx="1"/>
          </p:nvPr>
        </p:nvSpPr>
        <p:spPr/>
        <p:txBody>
          <a:bodyPr/>
          <a:lstStyle/>
          <a:p>
            <a:pPr marL="0" indent="0" algn="ctr">
              <a:buNone/>
            </a:pPr>
            <a:r>
              <a:rPr lang="en-US" sz="3600" dirty="0">
                <a:latin typeface="Times New Roman" pitchFamily="18" charset="0"/>
                <a:cs typeface="Times New Roman" pitchFamily="18" charset="0"/>
              </a:rPr>
              <a:t>We look forward to another successful </a:t>
            </a:r>
            <a:endParaRPr lang="en-US" sz="3600" dirty="0" smtClean="0">
              <a:latin typeface="Times New Roman" pitchFamily="18" charset="0"/>
              <a:cs typeface="Times New Roman" pitchFamily="18" charset="0"/>
            </a:endParaRPr>
          </a:p>
          <a:p>
            <a:pPr marL="0" indent="0" algn="ctr">
              <a:buNone/>
            </a:pPr>
            <a:r>
              <a:rPr lang="en-US" sz="3600" dirty="0" smtClean="0">
                <a:latin typeface="Times New Roman" pitchFamily="18" charset="0"/>
                <a:cs typeface="Times New Roman" pitchFamily="18" charset="0"/>
              </a:rPr>
              <a:t>VPK </a:t>
            </a:r>
            <a:r>
              <a:rPr lang="en-US" sz="3600" dirty="0">
                <a:latin typeface="Times New Roman" pitchFamily="18" charset="0"/>
                <a:cs typeface="Times New Roman" pitchFamily="18" charset="0"/>
              </a:rPr>
              <a:t>program year!</a:t>
            </a:r>
          </a:p>
          <a:p>
            <a:pPr marL="0" indent="0" algn="ctr">
              <a:buNone/>
            </a:pPr>
            <a:endParaRPr lang="en-US" dirty="0">
              <a:latin typeface="Times New Roman" pitchFamily="18" charset="0"/>
              <a:cs typeface="Times New Roman" pitchFamily="18" charset="0"/>
            </a:endParaRPr>
          </a:p>
          <a:p>
            <a:pPr marL="0" indent="0" algn="ctr">
              <a:buNone/>
            </a:pPr>
            <a:r>
              <a:rPr lang="en-US" sz="3600" dirty="0">
                <a:latin typeface="Times New Roman" pitchFamily="18" charset="0"/>
                <a:cs typeface="Times New Roman" pitchFamily="18" charset="0"/>
              </a:rPr>
              <a:t>Please contact your assigned</a:t>
            </a:r>
          </a:p>
          <a:p>
            <a:pPr marL="0" indent="0" algn="ctr">
              <a:buNone/>
            </a:pPr>
            <a:r>
              <a:rPr lang="en-US" sz="3600" b="1" dirty="0">
                <a:latin typeface="Times New Roman" pitchFamily="18" charset="0"/>
                <a:cs typeface="Times New Roman" pitchFamily="18" charset="0"/>
              </a:rPr>
              <a:t>VPK Enrollment Specialist </a:t>
            </a:r>
            <a:endParaRPr lang="en-US" sz="3600" b="1" dirty="0" smtClean="0">
              <a:latin typeface="Times New Roman" pitchFamily="18" charset="0"/>
              <a:cs typeface="Times New Roman" pitchFamily="18" charset="0"/>
            </a:endParaRPr>
          </a:p>
          <a:p>
            <a:pPr marL="0" indent="0" algn="ctr">
              <a:buNone/>
            </a:pPr>
            <a:r>
              <a:rPr lang="en-US" sz="3600" dirty="0" smtClean="0">
                <a:latin typeface="Times New Roman" pitchFamily="18" charset="0"/>
                <a:cs typeface="Times New Roman" pitchFamily="18" charset="0"/>
              </a:rPr>
              <a:t>if </a:t>
            </a:r>
            <a:r>
              <a:rPr lang="en-US" sz="3600" dirty="0">
                <a:latin typeface="Times New Roman" pitchFamily="18" charset="0"/>
                <a:cs typeface="Times New Roman" pitchFamily="18" charset="0"/>
              </a:rPr>
              <a:t>you have further questions.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3717365"/>
      </p:ext>
    </p:extLst>
  </p:cSld>
  <p:clrMapOvr>
    <a:masterClrMapping/>
  </p:clrMapOvr>
  <mc:AlternateContent xmlns:mc="http://schemas.openxmlformats.org/markup-compatibility/2006" xmlns:p14="http://schemas.microsoft.com/office/powerpoint/2010/main">
    <mc:Choice Requires="p14">
      <p:transition spd="slow" p14:dur="2000" advTm="9309"/>
    </mc:Choice>
    <mc:Fallback xmlns="">
      <p:transition spd="slow" advTm="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Options</a:t>
            </a:r>
            <a:endParaRPr lang="en-US" dirty="0"/>
          </a:p>
        </p:txBody>
      </p:sp>
      <p:sp>
        <p:nvSpPr>
          <p:cNvPr id="3" name="Content Placeholder 2"/>
          <p:cNvSpPr>
            <a:spLocks noGrp="1"/>
          </p:cNvSpPr>
          <p:nvPr>
            <p:ph idx="1"/>
          </p:nvPr>
        </p:nvSpPr>
        <p:spPr>
          <a:xfrm>
            <a:off x="1120000" y="1825625"/>
            <a:ext cx="7353440" cy="4351338"/>
          </a:xfrm>
        </p:spPr>
        <p:txBody>
          <a:bodyPr>
            <a:normAutofit fontScale="92500"/>
          </a:bodyPr>
          <a:lstStyle/>
          <a:p>
            <a:pPr marL="0" indent="0">
              <a:buNone/>
            </a:pPr>
            <a:r>
              <a:rPr lang="en-US" sz="4300" u="sng" dirty="0" smtClean="0">
                <a:cs typeface="Times New Roman" pitchFamily="18" charset="0"/>
              </a:rPr>
              <a:t>Summer </a:t>
            </a:r>
            <a:r>
              <a:rPr lang="en-US" sz="4300" u="sng" dirty="0">
                <a:cs typeface="Times New Roman" pitchFamily="18" charset="0"/>
              </a:rPr>
              <a:t>Option:</a:t>
            </a:r>
          </a:p>
          <a:p>
            <a:pPr marL="0" indent="0">
              <a:buNone/>
            </a:pPr>
            <a:endParaRPr lang="en-US" sz="4300" dirty="0">
              <a:cs typeface="Times New Roman" pitchFamily="18" charset="0"/>
            </a:endParaRPr>
          </a:p>
          <a:p>
            <a:r>
              <a:rPr lang="en-US" sz="4300" dirty="0">
                <a:cs typeface="Times New Roman" pitchFamily="18" charset="0"/>
              </a:rPr>
              <a:t>Child must meet birthdate </a:t>
            </a:r>
            <a:r>
              <a:rPr lang="en-US" sz="4300" dirty="0" smtClean="0">
                <a:cs typeface="Times New Roman" pitchFamily="18" charset="0"/>
              </a:rPr>
              <a:t>range</a:t>
            </a:r>
            <a:endParaRPr lang="en-US" sz="4300" dirty="0">
              <a:cs typeface="Times New Roman" pitchFamily="18" charset="0"/>
            </a:endParaRPr>
          </a:p>
          <a:p>
            <a:r>
              <a:rPr lang="en-US" sz="4300" dirty="0">
                <a:cs typeface="Times New Roman" pitchFamily="18" charset="0"/>
              </a:rPr>
              <a:t>Ratio -   4-12 children to 1 instructor </a:t>
            </a:r>
          </a:p>
          <a:p>
            <a:r>
              <a:rPr lang="en-US" sz="4300" dirty="0">
                <a:cs typeface="Times New Roman" pitchFamily="18" charset="0"/>
              </a:rPr>
              <a:t>Must offer 300 hours for summer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Picture 4" descr="Learning math, science and technology is good for preschooler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3440" y="607854"/>
            <a:ext cx="3180356" cy="33934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426470"/>
      </p:ext>
    </p:extLst>
  </p:cSld>
  <p:clrMapOvr>
    <a:masterClrMapping/>
  </p:clrMapOvr>
  <mc:AlternateContent xmlns:mc="http://schemas.openxmlformats.org/markup-compatibility/2006" xmlns:p14="http://schemas.microsoft.com/office/powerpoint/2010/main">
    <mc:Choice Requires="p14">
      <p:transition spd="slow" p14:dur="2000" advTm="17591"/>
    </mc:Choice>
    <mc:Fallback xmlns="">
      <p:transition spd="slow" advTm="1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Options</a:t>
            </a:r>
            <a:endParaRPr lang="en-US" dirty="0"/>
          </a:p>
        </p:txBody>
      </p:sp>
      <p:sp>
        <p:nvSpPr>
          <p:cNvPr id="3" name="Content Placeholder 2"/>
          <p:cNvSpPr>
            <a:spLocks noGrp="1"/>
          </p:cNvSpPr>
          <p:nvPr>
            <p:ph idx="1"/>
          </p:nvPr>
        </p:nvSpPr>
        <p:spPr>
          <a:xfrm>
            <a:off x="1120000" y="1825625"/>
            <a:ext cx="8816480" cy="4351338"/>
          </a:xfrm>
        </p:spPr>
        <p:txBody>
          <a:bodyPr>
            <a:normAutofit fontScale="92500" lnSpcReduction="10000"/>
          </a:bodyPr>
          <a:lstStyle/>
          <a:p>
            <a:pPr marL="0" indent="0">
              <a:buNone/>
            </a:pPr>
            <a:r>
              <a:rPr lang="en-US" sz="4000" u="sng" dirty="0" smtClean="0"/>
              <a:t>SISP </a:t>
            </a:r>
            <a:r>
              <a:rPr lang="en-US" sz="4000" u="sng" dirty="0"/>
              <a:t>Option:</a:t>
            </a:r>
            <a:r>
              <a:rPr lang="en-US" sz="4000" dirty="0"/>
              <a:t>  </a:t>
            </a:r>
            <a:r>
              <a:rPr lang="en-US" sz="4000" dirty="0">
                <a:cs typeface="Times New Roman" pitchFamily="18" charset="0"/>
              </a:rPr>
              <a:t>Specialized Instructional Services Program allows the parent to opt out of VPK and use the funding to provide a one on one therapy for the child as written on the IEP.</a:t>
            </a:r>
          </a:p>
          <a:p>
            <a:pPr marL="0" indent="0">
              <a:buNone/>
            </a:pPr>
            <a:endParaRPr lang="en-US" sz="4000" u="sng" dirty="0"/>
          </a:p>
          <a:p>
            <a:r>
              <a:rPr lang="en-US" sz="4000" dirty="0">
                <a:cs typeface="Times New Roman" pitchFamily="18" charset="0"/>
              </a:rPr>
              <a:t>Child must meet birthdate range</a:t>
            </a:r>
          </a:p>
          <a:p>
            <a:r>
              <a:rPr lang="en-US" sz="4000" dirty="0">
                <a:cs typeface="Times New Roman" pitchFamily="18" charset="0"/>
              </a:rPr>
              <a:t>Must have a current IEP </a:t>
            </a:r>
            <a:endParaRPr lang="en-US" sz="4000" dirty="0"/>
          </a:p>
          <a:p>
            <a:endParaRPr lang="en-US"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Picture 4" descr="Love That Max : Special treatment for kids with special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2225" y="658336"/>
            <a:ext cx="2162075" cy="247094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9859526"/>
      </p:ext>
    </p:extLst>
  </p:cSld>
  <p:clrMapOvr>
    <a:masterClrMapping/>
  </p:clrMapOvr>
  <mc:AlternateContent xmlns:mc="http://schemas.openxmlformats.org/markup-compatibility/2006" xmlns:p14="http://schemas.microsoft.com/office/powerpoint/2010/main">
    <mc:Choice Requires="p14">
      <p:transition spd="slow" p14:dur="2000" advTm="29037"/>
    </mc:Choice>
    <mc:Fallback xmlns="">
      <p:transition spd="slow" advTm="29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VPK Application</a:t>
            </a:r>
            <a:endParaRPr lang="en-US" dirty="0"/>
          </a:p>
        </p:txBody>
      </p:sp>
      <p:sp>
        <p:nvSpPr>
          <p:cNvPr id="3" name="Content Placeholder 2"/>
          <p:cNvSpPr>
            <a:spLocks noGrp="1"/>
          </p:cNvSpPr>
          <p:nvPr>
            <p:ph idx="1"/>
          </p:nvPr>
        </p:nvSpPr>
        <p:spPr/>
        <p:txBody>
          <a:bodyPr/>
          <a:lstStyle/>
          <a:p>
            <a:pPr marL="0" indent="0" algn="ctr">
              <a:buNone/>
            </a:pPr>
            <a:r>
              <a:rPr lang="en-US" sz="3200" dirty="0">
                <a:cs typeface="Times New Roman" pitchFamily="18" charset="0"/>
                <a:hlinkClick r:id="rId5"/>
              </a:rPr>
              <a:t>https://familyservices.floridaearlylearning.com</a:t>
            </a:r>
            <a:r>
              <a:rPr lang="en-US" sz="3200" dirty="0" smtClean="0">
                <a:cs typeface="Times New Roman" pitchFamily="18" charset="0"/>
                <a:hlinkClick r:id="rId5"/>
              </a:rPr>
              <a:t>/</a:t>
            </a:r>
            <a:endParaRPr lang="en-US" sz="3200" dirty="0" smtClean="0">
              <a:cs typeface="Times New Roman" pitchFamily="18" charset="0"/>
            </a:endParaRPr>
          </a:p>
          <a:p>
            <a:pPr marL="0" indent="0" algn="ctr">
              <a:buNone/>
            </a:pPr>
            <a:endParaRPr lang="en-US" sz="3200" dirty="0">
              <a:cs typeface="Times New Roman" pitchFamily="18" charset="0"/>
            </a:endParaRPr>
          </a:p>
          <a:p>
            <a:pPr marL="0" indent="0">
              <a:buNone/>
            </a:pPr>
            <a:endParaRPr lang="en-US" dirty="0"/>
          </a:p>
        </p:txBody>
      </p:sp>
      <p:pic>
        <p:nvPicPr>
          <p:cNvPr id="4" name="Picture 3"/>
          <p:cNvPicPr>
            <a:picLocks noChangeAspect="1"/>
          </p:cNvPicPr>
          <p:nvPr/>
        </p:nvPicPr>
        <p:blipFill>
          <a:blip r:embed="rId6"/>
          <a:stretch>
            <a:fillRect/>
          </a:stretch>
        </p:blipFill>
        <p:spPr>
          <a:xfrm>
            <a:off x="1950157" y="2574757"/>
            <a:ext cx="5734050" cy="838200"/>
          </a:xfrm>
          <a:prstGeom prst="rect">
            <a:avLst/>
          </a:prstGeom>
        </p:spPr>
      </p:pic>
      <p:pic>
        <p:nvPicPr>
          <p:cNvPr id="5" name="Picture 4"/>
          <p:cNvPicPr>
            <a:picLocks noChangeAspect="1"/>
          </p:cNvPicPr>
          <p:nvPr/>
        </p:nvPicPr>
        <p:blipFill>
          <a:blip r:embed="rId7"/>
          <a:stretch>
            <a:fillRect/>
          </a:stretch>
        </p:blipFill>
        <p:spPr>
          <a:xfrm>
            <a:off x="8045096" y="2574757"/>
            <a:ext cx="3429000" cy="3467100"/>
          </a:xfrm>
          <a:prstGeom prst="rect">
            <a:avLst/>
          </a:prstGeom>
        </p:spPr>
      </p:pic>
      <p:pic>
        <p:nvPicPr>
          <p:cNvPr id="6" name="Picture 5"/>
          <p:cNvPicPr>
            <a:picLocks noChangeAspect="1"/>
          </p:cNvPicPr>
          <p:nvPr/>
        </p:nvPicPr>
        <p:blipFill>
          <a:blip r:embed="rId8"/>
          <a:stretch>
            <a:fillRect/>
          </a:stretch>
        </p:blipFill>
        <p:spPr>
          <a:xfrm>
            <a:off x="1531520" y="3794405"/>
            <a:ext cx="6393280" cy="2047561"/>
          </a:xfrm>
          <a:prstGeom prst="rect">
            <a:avLst/>
          </a:prstGeom>
        </p:spPr>
      </p:pic>
      <p:pic>
        <p:nvPicPr>
          <p:cNvPr id="7" name="Picture 2" descr="VPK logo"/>
          <p:cNvPicPr>
            <a:picLocks noChangeAspect="1" noChangeArrowheads="1"/>
          </p:cNvPicPr>
          <p:nvPr/>
        </p:nvPicPr>
        <p:blipFill>
          <a:blip r:embed="rId9" r:link="rId10" cstate="print"/>
          <a:srcRect/>
          <a:stretch>
            <a:fillRect/>
          </a:stretch>
        </p:blipFill>
        <p:spPr bwMode="auto">
          <a:xfrm>
            <a:off x="10972800" y="5910263"/>
            <a:ext cx="762000" cy="533400"/>
          </a:xfrm>
          <a:prstGeom prst="rect">
            <a:avLst/>
          </a:prstGeom>
          <a:noFill/>
          <a:ln w="9525">
            <a:noFill/>
            <a:miter lim="800000"/>
            <a:headEnd/>
            <a:tailEnd/>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8043632"/>
      </p:ext>
    </p:extLst>
  </p:cSld>
  <p:clrMapOvr>
    <a:masterClrMapping/>
  </p:clrMapOvr>
  <mc:AlternateContent xmlns:mc="http://schemas.openxmlformats.org/markup-compatibility/2006" xmlns:p14="http://schemas.microsoft.com/office/powerpoint/2010/main">
    <mc:Choice Requires="p14">
      <p:transition spd="slow" p14:dur="2000" advTm="26067"/>
    </mc:Choice>
    <mc:Fallback xmlns="">
      <p:transition spd="slow" advTm="26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Parent Application</a:t>
            </a:r>
            <a:endParaRPr lang="en-US" dirty="0"/>
          </a:p>
        </p:txBody>
      </p:sp>
      <p:sp>
        <p:nvSpPr>
          <p:cNvPr id="3" name="Content Placeholder 2"/>
          <p:cNvSpPr>
            <a:spLocks noGrp="1"/>
          </p:cNvSpPr>
          <p:nvPr>
            <p:ph idx="1"/>
          </p:nvPr>
        </p:nvSpPr>
        <p:spPr/>
        <p:txBody>
          <a:bodyPr>
            <a:normAutofit/>
          </a:bodyPr>
          <a:lstStyle/>
          <a:p>
            <a:pPr marL="0" indent="0">
              <a:buNone/>
            </a:pPr>
            <a:r>
              <a:rPr lang="en-US" sz="3200" u="sng" dirty="0">
                <a:cs typeface="Times New Roman" pitchFamily="18" charset="0"/>
              </a:rPr>
              <a:t>Steps to Enroll</a:t>
            </a:r>
            <a:r>
              <a:rPr lang="en-US" sz="3200" dirty="0">
                <a:cs typeface="Times New Roman" pitchFamily="18" charset="0"/>
              </a:rPr>
              <a:t>:</a:t>
            </a:r>
          </a:p>
          <a:p>
            <a:r>
              <a:rPr lang="en-US" sz="3200" dirty="0">
                <a:cs typeface="Times New Roman" pitchFamily="18" charset="0"/>
              </a:rPr>
              <a:t>Parent creates a Family Portal account using current email address. </a:t>
            </a:r>
          </a:p>
          <a:p>
            <a:r>
              <a:rPr lang="en-US" sz="3200" dirty="0">
                <a:cs typeface="Times New Roman" pitchFamily="18" charset="0"/>
              </a:rPr>
              <a:t>Email confirmation sent to parent to begin application</a:t>
            </a:r>
          </a:p>
          <a:p>
            <a:r>
              <a:rPr lang="en-US" sz="3200" dirty="0">
                <a:cs typeface="Times New Roman" pitchFamily="18" charset="0"/>
              </a:rPr>
              <a:t>Parent returns to Family Portal to complete application and upload proof of birth &amp; proof of residency</a:t>
            </a:r>
          </a:p>
          <a:p>
            <a:r>
              <a:rPr lang="en-US" sz="3200" dirty="0">
                <a:cs typeface="Times New Roman" pitchFamily="18" charset="0"/>
              </a:rPr>
              <a:t>Parent signs and submits application to VPK Enrollment Team for </a:t>
            </a:r>
            <a:r>
              <a:rPr lang="en-US" sz="3200" dirty="0" smtClean="0">
                <a:cs typeface="Times New Roman" pitchFamily="18" charset="0"/>
              </a:rPr>
              <a:t>review</a:t>
            </a:r>
            <a:endParaRPr lang="en-US" sz="3200" dirty="0">
              <a:cs typeface="Times New Roman" pitchFamily="18" charset="0"/>
            </a:endParaRPr>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5251761"/>
      </p:ext>
    </p:extLst>
  </p:cSld>
  <p:clrMapOvr>
    <a:masterClrMapping/>
  </p:clrMapOvr>
  <mc:AlternateContent xmlns:mc="http://schemas.openxmlformats.org/markup-compatibility/2006" xmlns:p14="http://schemas.microsoft.com/office/powerpoint/2010/main">
    <mc:Choice Requires="p14">
      <p:transition spd="slow" p14:dur="2000" advTm="23672"/>
    </mc:Choice>
    <mc:Fallback xmlns="">
      <p:transition spd="slow" advTm="2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Parent Application</a:t>
            </a:r>
            <a:endParaRPr lang="en-US" dirty="0"/>
          </a:p>
        </p:txBody>
      </p:sp>
      <p:sp>
        <p:nvSpPr>
          <p:cNvPr id="3" name="Content Placeholder 2"/>
          <p:cNvSpPr>
            <a:spLocks noGrp="1"/>
          </p:cNvSpPr>
          <p:nvPr>
            <p:ph idx="1"/>
          </p:nvPr>
        </p:nvSpPr>
        <p:spPr>
          <a:xfrm>
            <a:off x="1120000" y="1825625"/>
            <a:ext cx="6804800" cy="4351338"/>
          </a:xfrm>
        </p:spPr>
        <p:txBody>
          <a:bodyPr/>
          <a:lstStyle/>
          <a:p>
            <a:pPr marL="0" indent="0">
              <a:buNone/>
            </a:pPr>
            <a:r>
              <a:rPr lang="en-US" sz="3600" dirty="0">
                <a:cs typeface="Times New Roman" pitchFamily="18" charset="0"/>
              </a:rPr>
              <a:t>VPK Enrollment Team </a:t>
            </a:r>
            <a:r>
              <a:rPr lang="en-US" sz="3600" dirty="0" smtClean="0">
                <a:cs typeface="Times New Roman" pitchFamily="18" charset="0"/>
              </a:rPr>
              <a:t>reviews</a:t>
            </a:r>
            <a:endParaRPr lang="en-US" sz="3600" dirty="0">
              <a:cs typeface="Times New Roman" pitchFamily="18" charset="0"/>
            </a:endParaRPr>
          </a:p>
          <a:p>
            <a:pPr lvl="1"/>
            <a:r>
              <a:rPr lang="en-US" sz="3200" dirty="0">
                <a:cs typeface="Times New Roman" pitchFamily="18" charset="0"/>
              </a:rPr>
              <a:t>If approved, parent will receive email approval with directions to print VPK Certificate of Enrollment (COE) </a:t>
            </a:r>
          </a:p>
          <a:p>
            <a:pPr lvl="1"/>
            <a:r>
              <a:rPr lang="en-US" sz="3200" dirty="0">
                <a:cs typeface="Times New Roman" pitchFamily="18" charset="0"/>
              </a:rPr>
              <a:t>If rejected, parent will </a:t>
            </a:r>
            <a:r>
              <a:rPr lang="en-US" sz="3200" dirty="0" smtClean="0">
                <a:cs typeface="Times New Roman" pitchFamily="18" charset="0"/>
              </a:rPr>
              <a:t>receive an email </a:t>
            </a:r>
            <a:r>
              <a:rPr lang="en-US" sz="3200" dirty="0">
                <a:cs typeface="Times New Roman" pitchFamily="18" charset="0"/>
              </a:rPr>
              <a:t>explaining reason for rejection and follow-up instructions</a:t>
            </a:r>
          </a:p>
          <a:p>
            <a:endParaRPr lang="en-US"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Picture 4" descr="If Technology Is Effective in the Classroom – Why Do Some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800" y="491332"/>
            <a:ext cx="3810000" cy="25336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9492293"/>
      </p:ext>
    </p:extLst>
  </p:cSld>
  <p:clrMapOvr>
    <a:masterClrMapping/>
  </p:clrMapOvr>
  <mc:AlternateContent xmlns:mc="http://schemas.openxmlformats.org/markup-compatibility/2006" xmlns:p14="http://schemas.microsoft.com/office/powerpoint/2010/main">
    <mc:Choice Requires="p14">
      <p:transition spd="slow" p14:dur="2000" advTm="29681"/>
    </mc:Choice>
    <mc:Fallback xmlns="">
      <p:transition spd="slow" advTm="2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Documentation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600" b="1" u="sng" dirty="0">
                <a:latin typeface="Times New Roman" pitchFamily="18" charset="0"/>
                <a:cs typeface="Times New Roman" pitchFamily="18" charset="0"/>
              </a:rPr>
              <a:t>Valid Proof of Birth </a:t>
            </a:r>
          </a:p>
          <a:p>
            <a:pPr lvl="1"/>
            <a:r>
              <a:rPr lang="en-US" sz="3600" dirty="0"/>
              <a:t>An original or certified copy of the child’s birth record</a:t>
            </a:r>
          </a:p>
          <a:p>
            <a:pPr lvl="1"/>
            <a:r>
              <a:rPr lang="en-US" sz="3600" dirty="0"/>
              <a:t>An insurance policy on the child’s life </a:t>
            </a:r>
            <a:r>
              <a:rPr lang="en-US" sz="3600" dirty="0" smtClean="0"/>
              <a:t>that is at least 2 years old</a:t>
            </a:r>
            <a:endParaRPr lang="en-US" sz="3600" dirty="0"/>
          </a:p>
          <a:p>
            <a:pPr lvl="1"/>
            <a:r>
              <a:rPr lang="en-US" sz="3600" dirty="0"/>
              <a:t>A passport or certificate of the child’s arrival in the USA</a:t>
            </a:r>
          </a:p>
          <a:p>
            <a:pPr lvl="1"/>
            <a:r>
              <a:rPr lang="en-US" sz="3600" dirty="0"/>
              <a:t>Immunization record signed by a public health officer or licensed practicing physician</a:t>
            </a:r>
          </a:p>
          <a:p>
            <a:endParaRPr lang="en-US" sz="4000"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9736223"/>
      </p:ext>
    </p:extLst>
  </p:cSld>
  <p:clrMapOvr>
    <a:masterClrMapping/>
  </p:clrMapOvr>
  <mc:AlternateContent xmlns:mc="http://schemas.openxmlformats.org/markup-compatibility/2006" xmlns:p14="http://schemas.microsoft.com/office/powerpoint/2010/main">
    <mc:Choice Requires="p14">
      <p:transition spd="slow" p14:dur="2000" advTm="38609"/>
    </mc:Choice>
    <mc:Fallback xmlns="">
      <p:transition spd="slow" advTm="3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VPK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3600" b="1" u="sng" dirty="0">
                <a:latin typeface="Times New Roman" pitchFamily="18" charset="0"/>
                <a:cs typeface="Times New Roman" pitchFamily="18" charset="0"/>
              </a:rPr>
              <a:t>Valid Proof of Residency</a:t>
            </a:r>
          </a:p>
          <a:p>
            <a:pPr lvl="1"/>
            <a:r>
              <a:rPr lang="en-US" sz="3600" dirty="0"/>
              <a:t>Valid Florida drivers </a:t>
            </a:r>
            <a:r>
              <a:rPr lang="en-US" sz="3600" dirty="0" smtClean="0"/>
              <a:t>license or </a:t>
            </a:r>
            <a:r>
              <a:rPr lang="en-US" sz="3600" dirty="0"/>
              <a:t>ID</a:t>
            </a:r>
          </a:p>
          <a:p>
            <a:pPr lvl="1"/>
            <a:r>
              <a:rPr lang="en-US" sz="3600" dirty="0"/>
              <a:t>Utility bill ( Electric, gas, water) cable or home phone bill dated within 12 month of the date the child application is submitted</a:t>
            </a:r>
          </a:p>
          <a:p>
            <a:pPr lvl="1"/>
            <a:r>
              <a:rPr lang="en-US" sz="3600" dirty="0"/>
              <a:t>Pay stub dated within 12 months of the date the child application is </a:t>
            </a:r>
            <a:r>
              <a:rPr lang="en-US" sz="3600" dirty="0" smtClean="0"/>
              <a:t>submitted</a:t>
            </a:r>
            <a:endParaRPr lang="en-US" sz="3600" dirty="0"/>
          </a:p>
        </p:txBody>
      </p:sp>
      <p:pic>
        <p:nvPicPr>
          <p:cNvPr id="4" name="Picture 2" descr="VPK logo"/>
          <p:cNvPicPr>
            <a:picLocks noChangeAspect="1" noChangeArrowheads="1"/>
          </p:cNvPicPr>
          <p:nvPr/>
        </p:nvPicPr>
        <p:blipFill>
          <a:blip r:embed="rId5" r:link="rId6" cstate="print"/>
          <a:srcRect/>
          <a:stretch>
            <a:fillRect/>
          </a:stretch>
        </p:blipFill>
        <p:spPr bwMode="auto">
          <a:xfrm>
            <a:off x="10972800" y="5910263"/>
            <a:ext cx="762000" cy="533400"/>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4727796"/>
      </p:ext>
    </p:extLst>
  </p:cSld>
  <p:clrMapOvr>
    <a:masterClrMapping/>
  </p:clrMapOvr>
  <mc:AlternateContent xmlns:mc="http://schemas.openxmlformats.org/markup-compatibility/2006" xmlns:p14="http://schemas.microsoft.com/office/powerpoint/2010/main">
    <mc:Choice Requires="p14">
      <p:transition spd="slow" p14:dur="2000" advTm="35297"/>
    </mc:Choice>
    <mc:Fallback xmlns="">
      <p:transition spd="slow" advTm="3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2989</TotalTime>
  <Words>1434</Words>
  <Application>Microsoft Office PowerPoint</Application>
  <PresentationFormat>Widescreen</PresentationFormat>
  <Paragraphs>178</Paragraphs>
  <Slides>23</Slides>
  <Notes>21</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Corbel</vt:lpstr>
      <vt:lpstr>Times New Roman</vt:lpstr>
      <vt:lpstr>Depth</vt:lpstr>
      <vt:lpstr>Enrollment Processes</vt:lpstr>
      <vt:lpstr>VPK Options</vt:lpstr>
      <vt:lpstr>VPK Options</vt:lpstr>
      <vt:lpstr>VPK Options</vt:lpstr>
      <vt:lpstr>Parent VPK Application</vt:lpstr>
      <vt:lpstr>VPK Parent Application</vt:lpstr>
      <vt:lpstr>VPK Parent Application</vt:lpstr>
      <vt:lpstr>VPK Documentation</vt:lpstr>
      <vt:lpstr>VPK Documentation</vt:lpstr>
      <vt:lpstr>VPK Documentation</vt:lpstr>
      <vt:lpstr>VPK Program Year</vt:lpstr>
      <vt:lpstr>VPK Program Year</vt:lpstr>
      <vt:lpstr>Information for VPK Providers</vt:lpstr>
      <vt:lpstr>Information for VPK Providers</vt:lpstr>
      <vt:lpstr>Information for VPK Providers</vt:lpstr>
      <vt:lpstr>Information for VPK Providers</vt:lpstr>
      <vt:lpstr>Information for VPK Providers</vt:lpstr>
      <vt:lpstr>Information for VPK Providers</vt:lpstr>
      <vt:lpstr>Information for VPK Providers</vt:lpstr>
      <vt:lpstr>Information for VPK Providers</vt:lpstr>
      <vt:lpstr>Provider Portal User Guide</vt:lpstr>
      <vt:lpstr>Contact Information</vt:lpstr>
      <vt:lpstr>VPK Providers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EFSM Provider Profiles</dc:title>
  <dc:creator>Cindy Casuccio</dc:creator>
  <cp:lastModifiedBy>Scott Gunnerson</cp:lastModifiedBy>
  <cp:revision>150</cp:revision>
  <cp:lastPrinted>2019-03-07T17:18:41Z</cp:lastPrinted>
  <dcterms:created xsi:type="dcterms:W3CDTF">2019-03-06T19:15:25Z</dcterms:created>
  <dcterms:modified xsi:type="dcterms:W3CDTF">2019-04-12T16:28:54Z</dcterms:modified>
</cp:coreProperties>
</file>