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376" r:id="rId2"/>
    <p:sldId id="377" r:id="rId3"/>
    <p:sldId id="378" r:id="rId4"/>
    <p:sldId id="379" r:id="rId5"/>
    <p:sldId id="38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9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30" autoAdjust="0"/>
  </p:normalViewPr>
  <p:slideViewPr>
    <p:cSldViewPr snapToGrid="0">
      <p:cViewPr varScale="1">
        <p:scale>
          <a:sx n="76" d="100"/>
          <a:sy n="76" d="100"/>
        </p:scale>
        <p:origin x="558" y="84"/>
      </p:cViewPr>
      <p:guideLst/>
    </p:cSldViewPr>
  </p:slideViewPr>
  <p:notesTextViewPr>
    <p:cViewPr>
      <p:scale>
        <a:sx n="125" d="100"/>
        <a:sy n="125"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29392D-2823-4755-9239-860172D0DCA1}" type="datetimeFigureOut">
              <a:rPr lang="en-US" smtClean="0"/>
              <a:t>4/12/2019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3E3AF-10E4-4E48-BB54-4297ED760F8A}" type="slidenum">
              <a:rPr lang="en-US" smtClean="0"/>
              <a:t>‹#›</a:t>
            </a:fld>
            <a:endParaRPr lang="en-US"/>
          </a:p>
        </p:txBody>
      </p:sp>
    </p:spTree>
    <p:extLst>
      <p:ext uri="{BB962C8B-B14F-4D97-AF65-F5344CB8AC3E}">
        <p14:creationId xmlns:p14="http://schemas.microsoft.com/office/powerpoint/2010/main" val="291185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F82AC-8E55-4599-B5DC-DE2D1DE15423}"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D91F9-16A4-4367-9C7E-5EB27A20EA6D}" type="slidenum">
              <a:rPr lang="en-US" smtClean="0"/>
              <a:t>‹#›</a:t>
            </a:fld>
            <a:endParaRPr lang="en-US"/>
          </a:p>
        </p:txBody>
      </p:sp>
    </p:spTree>
    <p:extLst>
      <p:ext uri="{BB962C8B-B14F-4D97-AF65-F5344CB8AC3E}">
        <p14:creationId xmlns:p14="http://schemas.microsoft.com/office/powerpoint/2010/main" val="324237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Because 4C’s payment team has had to use an estimated reimbursement since July without being able to update to actuals, there is the potential that providers have been overpaid as the estimate was based on 100% attendance.  In line with the requirement in your Provider Contract, the Coalition has communicated to providers that they are responsible to return/repay any funds overpaid for school readiness services. Providers have the option to have the funds deducted from future reimbursements through a structured repayment plan negotiated with 4C.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should continue terminating enrollments of children no longer attending your program as they happen.  Instructions for doing this are found in the Enrollment section of this presentation or on the 4C website.</a:t>
            </a:r>
          </a:p>
        </p:txBody>
      </p:sp>
      <p:sp>
        <p:nvSpPr>
          <p:cNvPr id="4" name="Slide Number Placeholder 3"/>
          <p:cNvSpPr>
            <a:spLocks noGrp="1"/>
          </p:cNvSpPr>
          <p:nvPr>
            <p:ph type="sldNum" sz="quarter" idx="10"/>
          </p:nvPr>
        </p:nvSpPr>
        <p:spPr/>
        <p:txBody>
          <a:bodyPr/>
          <a:lstStyle/>
          <a:p>
            <a:fld id="{088D91F9-16A4-4367-9C7E-5EB27A20EA6D}" type="slidenum">
              <a:rPr lang="en-US" smtClean="0"/>
              <a:t>2</a:t>
            </a:fld>
            <a:endParaRPr lang="en-US" dirty="0"/>
          </a:p>
        </p:txBody>
      </p:sp>
    </p:spTree>
    <p:extLst>
      <p:ext uri="{BB962C8B-B14F-4D97-AF65-F5344CB8AC3E}">
        <p14:creationId xmlns:p14="http://schemas.microsoft.com/office/powerpoint/2010/main" val="99631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should continue terminating enrollments of children no longer attending your program as they happen.  Instructions for doing this are found in the Enrollment section of this presentation or on the 4C website.</a:t>
            </a:r>
          </a:p>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3</a:t>
            </a:fld>
            <a:endParaRPr lang="en-US" dirty="0"/>
          </a:p>
        </p:txBody>
      </p:sp>
    </p:spTree>
    <p:extLst>
      <p:ext uri="{BB962C8B-B14F-4D97-AF65-F5344CB8AC3E}">
        <p14:creationId xmlns:p14="http://schemas.microsoft.com/office/powerpoint/2010/main" val="291863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information on your approved SR Reimbursement Rate in the Provider Portal.  Look for Contracts, then Manage</a:t>
            </a:r>
            <a:r>
              <a:rPr lang="en-US" baseline="0" dirty="0" smtClean="0"/>
              <a:t> Contracts, find the SR-20 contract for the year.  Select View to open the contract, then go to the bottom of the page to select Next Step.  Advance to Exhibit 3.</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4</a:t>
            </a:fld>
            <a:endParaRPr lang="en-US" dirty="0"/>
          </a:p>
        </p:txBody>
      </p:sp>
    </p:spTree>
    <p:extLst>
      <p:ext uri="{BB962C8B-B14F-4D97-AF65-F5344CB8AC3E}">
        <p14:creationId xmlns:p14="http://schemas.microsoft.com/office/powerpoint/2010/main" val="82247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Exhibit 3, you’ll find a chart showing your private pay rates,</a:t>
            </a:r>
            <a:r>
              <a:rPr lang="en-US" baseline="0" dirty="0" smtClean="0"/>
              <a:t> the Coalition’s maximum provider rates and the third section will show the “Approved Provider Reimbursement Rate”.  This is the rate you will be paid.</a:t>
            </a:r>
          </a:p>
          <a:p>
            <a:endParaRPr lang="en-US" baseline="0" dirty="0" smtClean="0"/>
          </a:p>
          <a:p>
            <a:r>
              <a:rPr lang="en-US" baseline="0" dirty="0" smtClean="0"/>
              <a:t>There are detailed instructions of this information on the 4C website.</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5</a:t>
            </a:fld>
            <a:endParaRPr lang="en-US" dirty="0"/>
          </a:p>
        </p:txBody>
      </p:sp>
    </p:spTree>
    <p:extLst>
      <p:ext uri="{BB962C8B-B14F-4D97-AF65-F5344CB8AC3E}">
        <p14:creationId xmlns:p14="http://schemas.microsoft.com/office/powerpoint/2010/main" val="353990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635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1486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1225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693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96627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3557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77438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8126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5730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5314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40997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63475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905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6740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E9047-13FB-4B0A-BC2A-4E99EE3004C3}"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3216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4280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28329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A1E9047-13FB-4B0A-BC2A-4E99EE3004C3}"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8C6C92-7D30-4E9E-B5DF-E58A5159D5F7}" type="slidenum">
              <a:rPr lang="en-US" smtClean="0"/>
              <a:t>‹#›</a:t>
            </a:fld>
            <a:endParaRPr lang="en-US"/>
          </a:p>
        </p:txBody>
      </p:sp>
    </p:spTree>
    <p:extLst>
      <p:ext uri="{BB962C8B-B14F-4D97-AF65-F5344CB8AC3E}">
        <p14:creationId xmlns:p14="http://schemas.microsoft.com/office/powerpoint/2010/main" val="19245512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G"/><Relationship Id="rId5" Type="http://schemas.openxmlformats.org/officeDocument/2006/relationships/hyperlink" Target="https://4cflorida.org/wp-content/uploads/2019/02/Provider-Guide-to-Ending-Child-Enrollments-in-Provider-Portal-2.19.pdf"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hyperlink" Target="https://4cflorida.org/wp-content/uploads/2019/01/Instructions-for-Finding-Provider-Rates.pdf" TargetMode="Externa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Reimbursement</a:t>
            </a:r>
            <a:endParaRPr lang="en-US" dirty="0"/>
          </a:p>
        </p:txBody>
      </p:sp>
      <p:sp>
        <p:nvSpPr>
          <p:cNvPr id="3" name="Subtitle 2"/>
          <p:cNvSpPr>
            <a:spLocks noGrp="1"/>
          </p:cNvSpPr>
          <p:nvPr>
            <p:ph type="subTitle" idx="1"/>
          </p:nvPr>
        </p:nvSpPr>
        <p:spPr/>
        <p:txBody>
          <a:bodyPr/>
          <a:lstStyle/>
          <a:p>
            <a:r>
              <a:rPr lang="en-US" dirty="0" smtClean="0"/>
              <a:t>SR and VPK</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26867216"/>
      </p:ext>
    </p:extLst>
  </p:cSld>
  <p:clrMapOvr>
    <a:masterClrMapping/>
  </p:clrMapOvr>
  <mc:AlternateContent xmlns:mc="http://schemas.openxmlformats.org/markup-compatibility/2006" xmlns:p14="http://schemas.microsoft.com/office/powerpoint/2010/main">
    <mc:Choice Requires="p14">
      <p:transition spd="slow" p14:dur="2000" advTm="5932"/>
    </mc:Choice>
    <mc:Fallback xmlns="">
      <p:transition spd="slow" advTm="5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61252"/>
            <a:ext cx="10711070" cy="3250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3200" dirty="0">
                <a:solidFill>
                  <a:schemeClr val="tx1"/>
                </a:solidFill>
              </a:rPr>
              <a:t>In line with the requirement in your Provider Contract, the Coalition has communicated to providers that they are responsible to return/repay any funds overpaid for </a:t>
            </a:r>
            <a:r>
              <a:rPr lang="en-US" sz="3200" dirty="0" smtClean="0">
                <a:solidFill>
                  <a:schemeClr val="tx1"/>
                </a:solidFill>
              </a:rPr>
              <a:t>School Readiness </a:t>
            </a:r>
            <a:r>
              <a:rPr lang="en-US" sz="3200" dirty="0">
                <a:solidFill>
                  <a:schemeClr val="tx1"/>
                </a:solidFill>
              </a:rPr>
              <a:t>services. Providers have the option to have the funds deducted from future reimbursements through a structured repayment plan negotiated with 4C. </a:t>
            </a:r>
            <a:endParaRPr lang="en-US" sz="3200" dirty="0"/>
          </a:p>
        </p:txBody>
      </p:sp>
      <p:sp>
        <p:nvSpPr>
          <p:cNvPr id="2" name="Title 1"/>
          <p:cNvSpPr>
            <a:spLocks noGrp="1"/>
          </p:cNvSpPr>
          <p:nvPr>
            <p:ph type="title"/>
          </p:nvPr>
        </p:nvSpPr>
        <p:spPr/>
        <p:txBody>
          <a:bodyPr/>
          <a:lstStyle/>
          <a:p>
            <a:r>
              <a:rPr lang="en-US" dirty="0" smtClean="0"/>
              <a:t>Estimated Payments</a:t>
            </a:r>
            <a:endParaRPr lang="en-US" dirty="0"/>
          </a:p>
        </p:txBody>
      </p:sp>
      <p:sp>
        <p:nvSpPr>
          <p:cNvPr id="3" name="Content Placeholder 2"/>
          <p:cNvSpPr>
            <a:spLocks noGrp="1"/>
          </p:cNvSpPr>
          <p:nvPr>
            <p:ph idx="1"/>
          </p:nvPr>
        </p:nvSpPr>
        <p:spPr>
          <a:xfrm>
            <a:off x="1120000" y="1825625"/>
            <a:ext cx="10233800" cy="1076601"/>
          </a:xfrm>
        </p:spPr>
        <p:txBody>
          <a:bodyPr/>
          <a:lstStyle/>
          <a:p>
            <a:r>
              <a:rPr lang="en-US" dirty="0" smtClean="0"/>
              <a:t>Reimbursement has been estimated since July 1, 2018.</a:t>
            </a:r>
          </a:p>
          <a:p>
            <a:r>
              <a:rPr lang="en-US" dirty="0" smtClean="0"/>
              <a:t>Providers have likely been overpaid – based on 100% attendance.</a:t>
            </a:r>
          </a:p>
        </p:txBody>
      </p:sp>
      <p:pic>
        <p:nvPicPr>
          <p:cNvPr id="7" name="Picture 6" descr="Rationally Speaking: Essays on emergence, part II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9030" y="365125"/>
            <a:ext cx="1920240" cy="17526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57218427"/>
      </p:ext>
    </p:extLst>
  </p:cSld>
  <p:clrMapOvr>
    <a:masterClrMapping/>
  </p:clrMapOvr>
  <mc:AlternateContent xmlns:mc="http://schemas.openxmlformats.org/markup-compatibility/2006" xmlns:p14="http://schemas.microsoft.com/office/powerpoint/2010/main">
    <mc:Choice Requires="p14">
      <p:transition spd="slow" p14:dur="2000" advTm="59454"/>
    </mc:Choice>
    <mc:Fallback xmlns="">
      <p:transition spd="slow" advTm="59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Terminating SR Enrollments</a:t>
            </a:r>
            <a:endParaRPr lang="en-US" dirty="0"/>
          </a:p>
        </p:txBody>
      </p:sp>
      <p:sp>
        <p:nvSpPr>
          <p:cNvPr id="3" name="Content Placeholder 2"/>
          <p:cNvSpPr>
            <a:spLocks noGrp="1"/>
          </p:cNvSpPr>
          <p:nvPr>
            <p:ph idx="1"/>
          </p:nvPr>
        </p:nvSpPr>
        <p:spPr/>
        <p:txBody>
          <a:bodyPr/>
          <a:lstStyle/>
          <a:p>
            <a:pPr marL="0" indent="0">
              <a:buNone/>
            </a:pPr>
            <a:r>
              <a:rPr lang="en-US" dirty="0">
                <a:hlinkClick r:id="rId5"/>
              </a:rPr>
              <a:t>https://</a:t>
            </a:r>
            <a:r>
              <a:rPr lang="en-US" dirty="0" smtClean="0">
                <a:hlinkClick r:id="rId5"/>
              </a:rPr>
              <a:t>4cflorida.org/wp-content/uploads/2019/02/Provider-Guide-to-Ending-Child-Enrollments-in-Provider-Portal-2.19.pdf</a:t>
            </a:r>
            <a:endParaRPr lang="en-US" dirty="0" smtClean="0"/>
          </a:p>
          <a:p>
            <a:pPr marL="0" indent="0">
              <a:buNone/>
            </a:pPr>
            <a:endParaRPr lang="en-US" dirty="0" smtClean="0"/>
          </a:p>
          <a:p>
            <a:pPr marL="0" indent="0">
              <a:buNone/>
            </a:pPr>
            <a:r>
              <a:rPr lang="en-US" dirty="0" smtClean="0"/>
              <a:t>When a child is no longer attending your</a:t>
            </a:r>
          </a:p>
          <a:p>
            <a:pPr marL="0" indent="0">
              <a:buNone/>
            </a:pPr>
            <a:r>
              <a:rPr lang="en-US" dirty="0" smtClean="0"/>
              <a:t>Program, enter the termination date.</a:t>
            </a:r>
          </a:p>
          <a:p>
            <a:pPr marL="0" indent="0">
              <a:buNone/>
            </a:pPr>
            <a:endParaRPr lang="en-US" dirty="0"/>
          </a:p>
        </p:txBody>
      </p:sp>
      <p:pic>
        <p:nvPicPr>
          <p:cNvPr id="4" name="Picture 3" descr="My teacher chewed me out: December 20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0450" y="3126063"/>
            <a:ext cx="3943350" cy="275272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26634373"/>
      </p:ext>
    </p:extLst>
  </p:cSld>
  <p:clrMapOvr>
    <a:masterClrMapping/>
  </p:clrMapOvr>
  <mc:AlternateContent xmlns:mc="http://schemas.openxmlformats.org/markup-compatibility/2006" xmlns:p14="http://schemas.microsoft.com/office/powerpoint/2010/main">
    <mc:Choice Requires="p14">
      <p:transition spd="slow" p14:dur="2000" advTm="17433"/>
    </mc:Choice>
    <mc:Fallback xmlns="">
      <p:transition spd="slow" advTm="17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Your SR Reimbursement Rate</a:t>
            </a:r>
            <a:endParaRPr lang="en-US" dirty="0"/>
          </a:p>
        </p:txBody>
      </p:sp>
      <p:pic>
        <p:nvPicPr>
          <p:cNvPr id="4" name="Content Placeholder 3"/>
          <p:cNvPicPr>
            <a:picLocks noGrp="1" noChangeAspect="1"/>
          </p:cNvPicPr>
          <p:nvPr>
            <p:ph idx="1"/>
          </p:nvPr>
        </p:nvPicPr>
        <p:blipFill>
          <a:blip r:embed="rId5"/>
          <a:stretch>
            <a:fillRect/>
          </a:stretch>
        </p:blipFill>
        <p:spPr>
          <a:xfrm>
            <a:off x="838200" y="1468767"/>
            <a:ext cx="4623813" cy="2083313"/>
          </a:xfrm>
          <a:prstGeom prst="rect">
            <a:avLst/>
          </a:prstGeom>
        </p:spPr>
      </p:pic>
      <p:pic>
        <p:nvPicPr>
          <p:cNvPr id="5" name="Picture 4"/>
          <p:cNvPicPr>
            <a:picLocks noChangeAspect="1"/>
          </p:cNvPicPr>
          <p:nvPr/>
        </p:nvPicPr>
        <p:blipFill>
          <a:blip r:embed="rId6"/>
          <a:stretch>
            <a:fillRect/>
          </a:stretch>
        </p:blipFill>
        <p:spPr>
          <a:xfrm>
            <a:off x="838200" y="3754506"/>
            <a:ext cx="9696450" cy="2171700"/>
          </a:xfrm>
          <a:prstGeom prst="rect">
            <a:avLst/>
          </a:prstGeom>
        </p:spPr>
      </p:pic>
      <p:pic>
        <p:nvPicPr>
          <p:cNvPr id="6" name="Picture 5"/>
          <p:cNvPicPr>
            <a:picLocks noChangeAspect="1"/>
          </p:cNvPicPr>
          <p:nvPr/>
        </p:nvPicPr>
        <p:blipFill>
          <a:blip r:embed="rId7"/>
          <a:stretch>
            <a:fillRect/>
          </a:stretch>
        </p:blipFill>
        <p:spPr>
          <a:xfrm>
            <a:off x="9860238" y="6119977"/>
            <a:ext cx="1019175" cy="485775"/>
          </a:xfrm>
          <a:prstGeom prst="rect">
            <a:avLst/>
          </a:prstGeom>
        </p:spPr>
      </p:pic>
      <p:sp>
        <p:nvSpPr>
          <p:cNvPr id="7" name="TextBox 6"/>
          <p:cNvSpPr txBox="1"/>
          <p:nvPr/>
        </p:nvSpPr>
        <p:spPr>
          <a:xfrm>
            <a:off x="838199" y="6128632"/>
            <a:ext cx="8822635" cy="369332"/>
          </a:xfrm>
          <a:prstGeom prst="rect">
            <a:avLst/>
          </a:prstGeom>
          <a:noFill/>
        </p:spPr>
        <p:txBody>
          <a:bodyPr wrap="square" rtlCol="0">
            <a:spAutoFit/>
          </a:bodyPr>
          <a:lstStyle/>
          <a:p>
            <a:pPr algn="r"/>
            <a:r>
              <a:rPr lang="en-US" dirty="0" smtClean="0"/>
              <a:t>Go to bottom of page</a:t>
            </a:r>
            <a:endParaRPr lang="en-US" dirty="0"/>
          </a:p>
        </p:txBody>
      </p:sp>
      <p:sp>
        <p:nvSpPr>
          <p:cNvPr id="8" name="TextBox 7"/>
          <p:cNvSpPr txBox="1"/>
          <p:nvPr/>
        </p:nvSpPr>
        <p:spPr>
          <a:xfrm>
            <a:off x="5685182" y="1468767"/>
            <a:ext cx="5668617" cy="1815882"/>
          </a:xfrm>
          <a:prstGeom prst="rect">
            <a:avLst/>
          </a:prstGeom>
          <a:noFill/>
        </p:spPr>
        <p:txBody>
          <a:bodyPr wrap="square" rtlCol="0">
            <a:spAutoFit/>
          </a:bodyPr>
          <a:lstStyle/>
          <a:p>
            <a:r>
              <a:rPr lang="en-US" sz="2800" dirty="0" smtClean="0"/>
              <a:t>In the Provider Portal, look for </a:t>
            </a:r>
            <a:r>
              <a:rPr lang="en-US" sz="2800" dirty="0" smtClean="0">
                <a:solidFill>
                  <a:schemeClr val="accent1">
                    <a:lumMod val="60000"/>
                    <a:lumOff val="40000"/>
                  </a:schemeClr>
                </a:solidFill>
              </a:rPr>
              <a:t>Contracts</a:t>
            </a:r>
            <a:r>
              <a:rPr lang="en-US" sz="2800" dirty="0" smtClean="0"/>
              <a:t>, then </a:t>
            </a:r>
            <a:r>
              <a:rPr lang="en-US" sz="2800" dirty="0" smtClean="0">
                <a:solidFill>
                  <a:schemeClr val="accent1">
                    <a:lumMod val="60000"/>
                    <a:lumOff val="40000"/>
                  </a:schemeClr>
                </a:solidFill>
              </a:rPr>
              <a:t>Manage Contracts</a:t>
            </a:r>
            <a:r>
              <a:rPr lang="en-US" sz="2800" dirty="0" smtClean="0"/>
              <a:t>, find the SR-20 for this year, then open to view, and go to </a:t>
            </a:r>
            <a:r>
              <a:rPr lang="en-US" sz="2800" dirty="0" smtClean="0">
                <a:solidFill>
                  <a:schemeClr val="accent1">
                    <a:lumMod val="60000"/>
                    <a:lumOff val="40000"/>
                  </a:schemeClr>
                </a:solidFill>
              </a:rPr>
              <a:t>Exhibit 3</a:t>
            </a:r>
            <a:r>
              <a:rPr lang="en-US" sz="2800" dirty="0" smtClean="0"/>
              <a:t>.</a:t>
            </a:r>
            <a:endParaRPr lang="en-US" sz="2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60221300"/>
      </p:ext>
    </p:extLst>
  </p:cSld>
  <p:clrMapOvr>
    <a:masterClrMapping/>
  </p:clrMapOvr>
  <mc:AlternateContent xmlns:mc="http://schemas.openxmlformats.org/markup-compatibility/2006" xmlns:p14="http://schemas.microsoft.com/office/powerpoint/2010/main">
    <mc:Choice Requires="p14">
      <p:transition spd="slow" p14:dur="2000" advTm="29429"/>
    </mc:Choice>
    <mc:Fallback xmlns="">
      <p:transition spd="slow" advTm="294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Your SR Reimbursement Rate</a:t>
            </a:r>
            <a:endParaRPr lang="en-US" dirty="0"/>
          </a:p>
        </p:txBody>
      </p:sp>
      <p:sp>
        <p:nvSpPr>
          <p:cNvPr id="3" name="Content Placeholder 2"/>
          <p:cNvSpPr>
            <a:spLocks noGrp="1"/>
          </p:cNvSpPr>
          <p:nvPr>
            <p:ph idx="1"/>
          </p:nvPr>
        </p:nvSpPr>
        <p:spPr>
          <a:xfrm>
            <a:off x="1120000" y="5247861"/>
            <a:ext cx="10233800" cy="929102"/>
          </a:xfrm>
        </p:spPr>
        <p:txBody>
          <a:bodyPr/>
          <a:lstStyle/>
          <a:p>
            <a:pPr marL="0" indent="0">
              <a:buNone/>
            </a:pPr>
            <a:r>
              <a:rPr lang="en-US" dirty="0">
                <a:hlinkClick r:id="rId5"/>
              </a:rPr>
              <a:t>https://</a:t>
            </a:r>
            <a:r>
              <a:rPr lang="en-US" dirty="0" smtClean="0">
                <a:hlinkClick r:id="rId5"/>
              </a:rPr>
              <a:t>4cflorida.org/wp-content/uploads/2019/01/Instructions-for-Finding-Provider-Rates.pdf</a:t>
            </a:r>
            <a:endParaRPr lang="en-US" dirty="0" smtClean="0"/>
          </a:p>
          <a:p>
            <a:endParaRPr lang="en-US" dirty="0"/>
          </a:p>
        </p:txBody>
      </p:sp>
      <p:pic>
        <p:nvPicPr>
          <p:cNvPr id="4" name="Picture 3"/>
          <p:cNvPicPr>
            <a:picLocks noChangeAspect="1"/>
          </p:cNvPicPr>
          <p:nvPr/>
        </p:nvPicPr>
        <p:blipFill>
          <a:blip r:embed="rId6"/>
          <a:stretch>
            <a:fillRect/>
          </a:stretch>
        </p:blipFill>
        <p:spPr>
          <a:xfrm>
            <a:off x="838200" y="1456898"/>
            <a:ext cx="10515600" cy="365181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048125"/>
      </p:ext>
    </p:extLst>
  </p:cSld>
  <p:clrMapOvr>
    <a:masterClrMapping/>
  </p:clrMapOvr>
  <mc:AlternateContent xmlns:mc="http://schemas.openxmlformats.org/markup-compatibility/2006" xmlns:p14="http://schemas.microsoft.com/office/powerpoint/2010/main">
    <mc:Choice Requires="p14">
      <p:transition spd="slow" p14:dur="2000" advTm="25138"/>
    </mc:Choice>
    <mc:Fallback xmlns="">
      <p:transition spd="slow" advTm="25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2985</TotalTime>
  <Words>423</Words>
  <Application>Microsoft Office PowerPoint</Application>
  <PresentationFormat>Widescreen</PresentationFormat>
  <Paragraphs>28</Paragraphs>
  <Slides>5</Slides>
  <Notes>4</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Corbel</vt:lpstr>
      <vt:lpstr>Depth</vt:lpstr>
      <vt:lpstr>Reimbursement</vt:lpstr>
      <vt:lpstr>Estimated Payments</vt:lpstr>
      <vt:lpstr>Terminating SR Enrollments</vt:lpstr>
      <vt:lpstr>Finding Your SR Reimbursement Rate</vt:lpstr>
      <vt:lpstr>Finding Your SR Reimbursement 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EFSM Provider Profiles</dc:title>
  <dc:creator>Cindy Casuccio</dc:creator>
  <cp:lastModifiedBy>Scott Gunnerson</cp:lastModifiedBy>
  <cp:revision>149</cp:revision>
  <cp:lastPrinted>2019-03-07T17:18:41Z</cp:lastPrinted>
  <dcterms:created xsi:type="dcterms:W3CDTF">2019-03-06T19:15:25Z</dcterms:created>
  <dcterms:modified xsi:type="dcterms:W3CDTF">2019-04-12T15:26:23Z</dcterms:modified>
</cp:coreProperties>
</file>